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dirty="0">
                <a:solidFill>
                  <a:srgbClr val="000000"/>
                </a:solidFill>
                <a:effectLst/>
                <a:latin typeface="Lato" panose="020F0502020204030203" pitchFamily="34" charset="0"/>
              </a:rPr>
              <a:t>HISP groups are also </a:t>
            </a:r>
            <a:r>
              <a:rPr lang="en-US" sz="1800" b="0" i="0" u="none" strike="noStrike">
                <a:solidFill>
                  <a:srgbClr val="000000"/>
                </a:solidFill>
                <a:effectLst/>
                <a:latin typeface="Lato" panose="020F0502020204030203" pitchFamily="34" charset="0"/>
              </a:rPr>
              <a:t>a +source of local innovations</a:t>
            </a:r>
            <a:r>
              <a:rPr lang="en-US" sz="1800" b="0" i="0" u="none" strike="noStrike" dirty="0">
                <a:solidFill>
                  <a:srgbClr val="000000"/>
                </a:solidFill>
                <a:effectLst/>
                <a:latin typeface="Lato" panose="020F0502020204030203" pitchFamily="34" charset="0"/>
              </a:rPr>
              <a:t>, such </a:t>
            </a:r>
            <a:r>
              <a:rPr lang="en-US" sz="1800" b="0" i="0" u="none" strike="noStrike">
                <a:solidFill>
                  <a:srgbClr val="000000"/>
                </a:solidFill>
                <a:effectLst/>
                <a:latin typeface="Lato" panose="020F0502020204030203" pitchFamily="34" charset="0"/>
              </a:rPr>
              <a:t>as +custom </a:t>
            </a:r>
            <a:r>
              <a:rPr lang="en-US" sz="1800" b="0" i="0" u="none" strike="noStrike" dirty="0">
                <a:solidFill>
                  <a:srgbClr val="000000"/>
                </a:solidFill>
                <a:effectLst/>
                <a:latin typeface="Lato" panose="020F0502020204030203" pitchFamily="34" charset="0"/>
              </a:rPr>
              <a:t>applications</a:t>
            </a:r>
            <a:r>
              <a:rPr lang="en-US" sz="1800" b="0" i="0" u="none" strike="noStrike">
                <a:solidFill>
                  <a:srgbClr val="000000"/>
                </a:solidFill>
                <a:effectLst/>
                <a:latin typeface="Lato" panose="020F0502020204030203" pitchFamily="34" charset="0"/>
              </a:rPr>
              <a:t>, +metadata </a:t>
            </a:r>
            <a:r>
              <a:rPr lang="en-US" sz="1800" b="0" i="0" u="none" strike="noStrike" dirty="0">
                <a:solidFill>
                  <a:srgbClr val="000000"/>
                </a:solidFill>
                <a:effectLst/>
                <a:latin typeface="Lato" panose="020F0502020204030203" pitchFamily="34" charset="0"/>
              </a:rPr>
              <a:t>configurations, </a:t>
            </a:r>
            <a:r>
              <a:rPr lang="en-US" sz="1800" b="0" i="0" u="none" strike="noStrike">
                <a:solidFill>
                  <a:srgbClr val="000000"/>
                </a:solidFill>
                <a:effectLst/>
                <a:latin typeface="Lato" panose="020F0502020204030203" pitchFamily="34" charset="0"/>
              </a:rPr>
              <a:t>and +modifications </a:t>
            </a:r>
            <a:r>
              <a:rPr lang="en-US" sz="1800" b="0" i="0" u="none" strike="noStrike" dirty="0">
                <a:solidFill>
                  <a:srgbClr val="000000"/>
                </a:solidFill>
                <a:effectLst/>
                <a:latin typeface="Lato" panose="020F0502020204030203" pitchFamily="34" charset="0"/>
              </a:rPr>
              <a:t>to the core platform, developed to rapidly solve specific country challenges. These local solutions </a:t>
            </a:r>
            <a:r>
              <a:rPr lang="en-US" sz="1800" b="0" i="0" u="none" strike="noStrike">
                <a:solidFill>
                  <a:srgbClr val="000000"/>
                </a:solidFill>
                <a:effectLst/>
                <a:latin typeface="Lato" panose="020F0502020204030203" pitchFamily="34" charset="0"/>
              </a:rPr>
              <a:t>are +shared </a:t>
            </a:r>
            <a:r>
              <a:rPr lang="en-US" sz="1800" b="0" i="0" u="none" strike="noStrike" dirty="0">
                <a:solidFill>
                  <a:srgbClr val="000000"/>
                </a:solidFill>
                <a:effectLst/>
                <a:latin typeface="Lato" panose="020F0502020204030203" pitchFamily="34" charset="0"/>
              </a:rPr>
              <a:t>throughout the network and can be adapted by +the core team at HISP </a:t>
            </a:r>
            <a:r>
              <a:rPr lang="en-US" sz="1800" b="0" i="0" u="none" strike="noStrike" dirty="0" err="1">
                <a:solidFill>
                  <a:srgbClr val="000000"/>
                </a:solidFill>
                <a:effectLst/>
                <a:latin typeface="Lato" panose="020F0502020204030203" pitchFamily="34" charset="0"/>
              </a:rPr>
              <a:t>UiO</a:t>
            </a:r>
            <a:r>
              <a:rPr lang="en-US" sz="1800" b="0" i="0" u="none" strike="noStrike" dirty="0">
                <a:solidFill>
                  <a:srgbClr val="000000"/>
                </a:solidFill>
                <a:effectLst/>
                <a:latin typeface="Lato" panose="020F0502020204030203" pitchFamily="34" charset="0"/>
              </a:rPr>
              <a:t> for global deployment, followed </a:t>
            </a:r>
            <a:r>
              <a:rPr lang="en-US" sz="1800" b="0" i="0" u="none" strike="noStrike">
                <a:solidFill>
                  <a:srgbClr val="000000"/>
                </a:solidFill>
                <a:effectLst/>
                <a:latin typeface="Lato" panose="020F0502020204030203" pitchFamily="34" charset="0"/>
              </a:rPr>
              <a:t>by +iterative </a:t>
            </a:r>
            <a:r>
              <a:rPr lang="en-US" sz="1800" b="0" i="0" u="none" strike="noStrike" dirty="0">
                <a:solidFill>
                  <a:srgbClr val="000000"/>
                </a:solidFill>
                <a:effectLst/>
                <a:latin typeface="Lato" panose="020F0502020204030203" pitchFamily="34" charset="0"/>
              </a:rPr>
              <a:t>improvements based on </a:t>
            </a:r>
            <a:r>
              <a:rPr lang="en-US" sz="1800" b="0" i="0" u="none" strike="noStrike">
                <a:solidFill>
                  <a:srgbClr val="000000"/>
                </a:solidFill>
                <a:effectLst/>
                <a:latin typeface="Lato" panose="020F0502020204030203" pitchFamily="34" charset="0"/>
              </a:rPr>
              <a:t>further feedback </a:t>
            </a:r>
            <a:r>
              <a:rPr lang="en-US" sz="1800" b="0" i="0" u="none" strike="noStrike" dirty="0">
                <a:solidFill>
                  <a:srgbClr val="000000"/>
                </a:solidFill>
                <a:effectLst/>
                <a:latin typeface="Lato" panose="020F0502020204030203" pitchFamily="34" charset="0"/>
              </a:rPr>
              <a:t>from HISP groups based on real-world experiences.</a:t>
            </a:r>
            <a:endParaRPr lang="en-US" sz="2400" b="0" dirty="0">
              <a:effectLst/>
            </a:endParaRPr>
          </a:p>
          <a:p>
            <a:br>
              <a:rPr lang="en-US" sz="2400" dirty="0"/>
            </a:br>
            <a:r>
              <a:rPr lang="en-GB" sz="1400" b="0" i="0" u="none" strike="noStrike" dirty="0">
                <a:solidFill>
                  <a:srgbClr val="000000"/>
                </a:solidFill>
                <a:effectLst/>
                <a:latin typeface="Calibri" panose="020F0502020204030204" pitchFamily="34" charset="0"/>
              </a:rPr>
              <a:t> </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One example of a +local innovation becoming a +global resource was the +HISP network’s response to the +COVID-19 pandemic, where a DHIS2 program for port of entry screening and contact tracing</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developed by +HISP Sri Lanka became the basis for a +metadata package quickly deployed in +almost 40 countries for the COVID-19 response.</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+HISP groups also work together in regional hubs on +national, +multi-country and +regional DHIS2 +system architecture, +implementation, +research and +capacity building </a:t>
            </a:r>
            <a:r>
              <a:rPr lang="en-US" sz="1800" b="0" i="0" u="none" strike="noStrike">
                <a:solidFill>
                  <a:srgbClr val="000000"/>
                </a:solidFill>
                <a:effectLst/>
                <a:latin typeface="Lato" panose="020F0502020204030203" pitchFamily="34" charset="0"/>
              </a:rPr>
              <a:t>projects +in </a:t>
            </a:r>
            <a:r>
              <a:rPr lang="en-US" sz="1800" b="0" i="0" u="none" strike="noStrike" dirty="0">
                <a:solidFill>
                  <a:srgbClr val="000000"/>
                </a:solidFill>
                <a:effectLst/>
                <a:latin typeface="Lato" panose="020F0502020204030203" pitchFamily="34" charset="0"/>
              </a:rPr>
              <a:t>collaboration with HISP </a:t>
            </a:r>
            <a:r>
              <a:rPr lang="en-US" sz="1800" b="0" i="0" u="none" strike="noStrike" dirty="0" err="1">
                <a:solidFill>
                  <a:srgbClr val="000000"/>
                </a:solidFill>
                <a:effectLst/>
                <a:latin typeface="Lato" panose="020F0502020204030203" pitchFamily="34" charset="0"/>
              </a:rPr>
              <a:t>UiO</a:t>
            </a:r>
            <a:r>
              <a:rPr lang="en-US" sz="1800" b="0" i="0" u="none" strike="noStrike" dirty="0">
                <a:solidFill>
                  <a:srgbClr val="000000"/>
                </a:solidFill>
                <a:effectLst/>
                <a:latin typeface="Lato" panose="020F0502020204030203" pitchFamily="34" charset="0"/>
              </a:rPr>
              <a:t>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In addition to this cycle </a:t>
            </a:r>
            <a:r>
              <a:rPr lang="en-US" sz="1800" b="0" i="0" u="none" strike="noStrike">
                <a:solidFill>
                  <a:srgbClr val="000000"/>
                </a:solidFill>
                <a:effectLst/>
                <a:latin typeface="Lato" panose="020F0502020204030203" pitchFamily="34" charset="0"/>
              </a:rPr>
              <a:t>of collaboration between HISP </a:t>
            </a:r>
            <a:r>
              <a:rPr lang="en-US" sz="1800" b="0" i="0" u="none" strike="noStrike" dirty="0">
                <a:solidFill>
                  <a:srgbClr val="000000"/>
                </a:solidFill>
                <a:effectLst/>
                <a:latin typeface="Lato" panose="020F0502020204030203" pitchFamily="34" charset="0"/>
              </a:rPr>
              <a:t>groups in the field and HISP </a:t>
            </a:r>
            <a:r>
              <a:rPr lang="en-US" sz="1800" b="0" i="0" u="none" strike="noStrike" dirty="0" err="1">
                <a:solidFill>
                  <a:srgbClr val="000000"/>
                </a:solidFill>
                <a:effectLst/>
                <a:latin typeface="Lato" panose="020F0502020204030203" pitchFamily="34" charset="0"/>
              </a:rPr>
              <a:t>UiO</a:t>
            </a:r>
            <a:r>
              <a:rPr lang="en-US" sz="1800" b="0" i="0" u="none" strike="noStrike">
                <a:solidFill>
                  <a:srgbClr val="000000"/>
                </a:solidFill>
                <a:effectLst/>
                <a:latin typeface="Lato" panose="020F0502020204030203" pitchFamily="34" charset="0"/>
              </a:rPr>
              <a:t>, +individual </a:t>
            </a:r>
            <a:r>
              <a:rPr lang="en-US" sz="1800" b="0" i="0" u="none" strike="noStrike" dirty="0">
                <a:solidFill>
                  <a:srgbClr val="000000"/>
                </a:solidFill>
                <a:effectLst/>
                <a:latin typeface="Lato" panose="020F0502020204030203" pitchFamily="34" charset="0"/>
              </a:rPr>
              <a:t>members from </a:t>
            </a:r>
            <a:r>
              <a:rPr lang="en-US" sz="1800" b="0" i="0" u="none" strike="noStrike">
                <a:solidFill>
                  <a:srgbClr val="000000"/>
                </a:solidFill>
                <a:effectLst/>
                <a:latin typeface="Lato" panose="020F0502020204030203" pitchFamily="34" charset="0"/>
              </a:rPr>
              <a:t>various HISP </a:t>
            </a:r>
            <a:r>
              <a:rPr lang="en-US" sz="1800" b="0" i="0" u="none" strike="noStrike" dirty="0">
                <a:solidFill>
                  <a:srgbClr val="000000"/>
                </a:solidFill>
                <a:effectLst/>
                <a:latin typeface="Lato" panose="020F0502020204030203" pitchFamily="34" charset="0"/>
              </a:rPr>
              <a:t>groups also serve as +members of core DHIS2 teams, where they directly contribute </a:t>
            </a:r>
            <a:r>
              <a:rPr lang="en-US" sz="1800" b="0" i="0" u="none" strike="noStrike">
                <a:solidFill>
                  <a:srgbClr val="000000"/>
                </a:solidFill>
                <a:effectLst/>
                <a:latin typeface="Lato" panose="020F0502020204030203" pitchFamily="34" charset="0"/>
              </a:rPr>
              <a:t>to development of +global </a:t>
            </a:r>
            <a:r>
              <a:rPr lang="en-US" sz="1800" b="0" i="0" u="none" strike="noStrike" dirty="0">
                <a:solidFill>
                  <a:srgbClr val="000000"/>
                </a:solidFill>
                <a:effectLst/>
                <a:latin typeface="Lato" panose="020F0502020204030203" pitchFamily="34" charset="0"/>
              </a:rPr>
              <a:t>metadata packages, +applications, and +training materials.</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spcBef>
                <a:spcPts val="1200"/>
              </a:spcBef>
              <a:spcAft>
                <a:spcPts val="1200"/>
              </a:spcAft>
            </a:pPr>
            <a:r>
              <a:rPr lang="es-ES" sz="1800" b="0" i="0" u="none" strike="noStrike" kern="1200">
                <a:solidFill>
                  <a:srgbClr val="000000"/>
                </a:solidFill>
                <a:effectLst/>
                <a:latin typeface="Lato" panose="020F0502020204030203" pitchFamily="34" charset="0"/>
                <a:ea typeface="+mn-ea"/>
                <a:cs typeface="+mn-cs"/>
              </a:rPr>
              <a:t>The HISP project </a:t>
            </a:r>
            <a:r>
              <a:rPr lang="en-US" sz="1800" b="0" i="0" u="none" strike="noStrike">
                <a:solidFill>
                  <a:srgbClr val="000000"/>
                </a:solidFill>
                <a:effectLst/>
                <a:latin typeface="Lato" panose="020F0502020204030203" pitchFamily="34" charset="0"/>
              </a:rPr>
              <a:t>, was +the </a:t>
            </a:r>
            <a:r>
              <a:rPr lang="en-US" sz="1800" b="0" i="0" u="none" strike="noStrike" dirty="0">
                <a:solidFill>
                  <a:srgbClr val="000000"/>
                </a:solidFill>
                <a:effectLst/>
                <a:latin typeface="Lato" panose="020F0502020204030203" pitchFamily="34" charset="0"/>
              </a:rPr>
              <a:t>origin of the DHIS software, </a:t>
            </a:r>
            <a:r>
              <a:rPr lang="en-US" sz="1800" b="0" i="0" u="none" strike="noStrike">
                <a:solidFill>
                  <a:srgbClr val="000000"/>
                </a:solidFill>
                <a:effectLst/>
                <a:latin typeface="Lato" panose="020F0502020204030203" pitchFamily="34" charset="0"/>
              </a:rPr>
              <a:t>and HISP </a:t>
            </a:r>
            <a:r>
              <a:rPr lang="en-US" sz="1800" b="0" i="0" u="none" strike="noStrike" dirty="0">
                <a:solidFill>
                  <a:srgbClr val="000000"/>
                </a:solidFill>
                <a:effectLst/>
                <a:latin typeface="Lato" panose="020F0502020204030203" pitchFamily="34" charset="0"/>
              </a:rPr>
              <a:t>groups have </a:t>
            </a:r>
            <a:r>
              <a:rPr lang="en-US" sz="1800" b="0" i="0" u="none" strike="noStrike">
                <a:solidFill>
                  <a:srgbClr val="000000"/>
                </a:solidFill>
                <a:effectLst/>
                <a:latin typeface="Lato" panose="020F0502020204030203" pitchFamily="34" charset="0"/>
              </a:rPr>
              <a:t>been +the </a:t>
            </a:r>
            <a:r>
              <a:rPr lang="en-US" sz="1800" b="0" i="0" u="none" strike="noStrike" dirty="0">
                <a:solidFill>
                  <a:srgbClr val="000000"/>
                </a:solidFill>
                <a:effectLst/>
                <a:latin typeface="Lato" panose="020F0502020204030203" pitchFamily="34" charset="0"/>
              </a:rPr>
              <a:t>driving force in developing DHIS2 from a local solution </a:t>
            </a:r>
            <a:r>
              <a:rPr lang="en-US" sz="1800" b="0" i="0" u="none" strike="noStrike">
                <a:solidFill>
                  <a:srgbClr val="000000"/>
                </a:solidFill>
                <a:effectLst/>
                <a:latin typeface="Lato" panose="020F0502020204030203" pitchFamily="34" charset="0"/>
              </a:rPr>
              <a:t>into the </a:t>
            </a:r>
            <a:r>
              <a:rPr lang="en-US" sz="1800" b="0" i="0" u="none" strike="noStrike" dirty="0">
                <a:solidFill>
                  <a:srgbClr val="000000"/>
                </a:solidFill>
                <a:effectLst/>
                <a:latin typeface="Lato" panose="020F0502020204030203" pitchFamily="34" charset="0"/>
              </a:rPr>
              <a:t>world’s largest health information management system. </a:t>
            </a:r>
            <a:r>
              <a:rPr lang="en-US" sz="1800" b="0" i="0" u="none" strike="noStrike">
                <a:solidFill>
                  <a:srgbClr val="000000"/>
                </a:solidFill>
                <a:effectLst/>
                <a:latin typeface="Lato" panose="020F0502020204030203" pitchFamily="34" charset="0"/>
              </a:rPr>
              <a:t>They +provide long-term </a:t>
            </a:r>
            <a:r>
              <a:rPr lang="en-US" sz="1800" b="0" i="0" u="none" strike="noStrike" dirty="0">
                <a:solidFill>
                  <a:srgbClr val="000000"/>
                </a:solidFill>
                <a:effectLst/>
                <a:latin typeface="Lato" panose="020F0502020204030203" pitchFamily="34" charset="0"/>
              </a:rPr>
              <a:t>implementation and maintenance support</a:t>
            </a:r>
            <a:r>
              <a:rPr lang="en-US" sz="1800" b="0" i="0" u="none" strike="noStrike">
                <a:solidFill>
                  <a:srgbClr val="000000"/>
                </a:solidFill>
                <a:effectLst/>
                <a:latin typeface="Lato" panose="020F0502020204030203" pitchFamily="34" charset="0"/>
              </a:rPr>
              <a:t>, +conduct </a:t>
            </a:r>
            <a:r>
              <a:rPr lang="en-US" sz="1800" b="0" i="0" u="none" strike="noStrike" dirty="0">
                <a:solidFill>
                  <a:srgbClr val="000000"/>
                </a:solidFill>
                <a:effectLst/>
                <a:latin typeface="Lato" panose="020F0502020204030203" pitchFamily="34" charset="0"/>
              </a:rPr>
              <a:t>capacity-building</a:t>
            </a:r>
            <a:r>
              <a:rPr lang="en-US" sz="1800" b="0" i="0" u="none" strike="noStrike">
                <a:solidFill>
                  <a:srgbClr val="000000"/>
                </a:solidFill>
                <a:effectLst/>
                <a:latin typeface="Lato" panose="020F0502020204030203" pitchFamily="34" charset="0"/>
              </a:rPr>
              <a:t>, +perform </a:t>
            </a:r>
            <a:r>
              <a:rPr lang="en-US" sz="1800" b="0" i="0" u="none" strike="noStrike" dirty="0">
                <a:solidFill>
                  <a:srgbClr val="000000"/>
                </a:solidFill>
                <a:effectLst/>
                <a:latin typeface="Lato" panose="020F0502020204030203" pitchFamily="34" charset="0"/>
              </a:rPr>
              <a:t>information system research and assessment, +provide input and feedback on software releases</a:t>
            </a:r>
            <a:r>
              <a:rPr lang="en-US" sz="1800" b="0" i="0" u="none" strike="noStrike">
                <a:solidFill>
                  <a:srgbClr val="000000"/>
                </a:solidFill>
                <a:effectLst/>
                <a:latin typeface="Lato" panose="020F0502020204030203" pitchFamily="34" charset="0"/>
              </a:rPr>
              <a:t>, +develop </a:t>
            </a:r>
            <a:r>
              <a:rPr lang="en-US" sz="1800" b="0" i="0" u="none" strike="noStrike" dirty="0">
                <a:solidFill>
                  <a:srgbClr val="000000"/>
                </a:solidFill>
                <a:effectLst/>
                <a:latin typeface="Lato" panose="020F0502020204030203" pitchFamily="34" charset="0"/>
              </a:rPr>
              <a:t>and share local innovations, </a:t>
            </a:r>
            <a:r>
              <a:rPr lang="en-US" sz="1800" b="0" i="0" u="none" strike="noStrike">
                <a:solidFill>
                  <a:srgbClr val="000000"/>
                </a:solidFill>
                <a:effectLst/>
                <a:latin typeface="Lato" panose="020F0502020204030203" pitchFamily="34" charset="0"/>
              </a:rPr>
              <a:t>and +ensure </a:t>
            </a:r>
            <a:r>
              <a:rPr lang="en-US" sz="1800" b="0" i="0" u="none" strike="noStrike" dirty="0">
                <a:solidFill>
                  <a:srgbClr val="000000"/>
                </a:solidFill>
                <a:effectLst/>
                <a:latin typeface="Lato" panose="020F0502020204030203" pitchFamily="34" charset="0"/>
              </a:rPr>
              <a:t>that DHIS2 continues to meet local needs.</a:t>
            </a:r>
            <a:endParaRPr lang="en-US" b="0" dirty="0">
              <a:effectLst/>
            </a:endParaRPr>
          </a:p>
          <a:p>
            <a:br>
              <a:rPr lang="en-US" dirty="0"/>
            </a:b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a:solidFill>
                  <a:srgbClr val="000000"/>
                </a:solidFill>
                <a:effectLst/>
                <a:latin typeface="Lato" panose="020F0502020204030203" pitchFamily="34" charset="0"/>
              </a:rPr>
              <a:t>HISP </a:t>
            </a:r>
            <a:r>
              <a:rPr lang="en-US" sz="1800" b="0" i="0" u="none" strike="noStrike" dirty="0">
                <a:solidFill>
                  <a:srgbClr val="000000"/>
                </a:solidFill>
                <a:effectLst/>
                <a:latin typeface="Lato" panose="020F0502020204030203" pitchFamily="34" charset="0"/>
              </a:rPr>
              <a:t>groups are not just </a:t>
            </a:r>
            <a:r>
              <a:rPr lang="en-US" sz="1800" b="0" i="0" u="none" strike="noStrike">
                <a:solidFill>
                  <a:srgbClr val="000000"/>
                </a:solidFill>
                <a:effectLst/>
                <a:latin typeface="Lato" panose="020F0502020204030203" pitchFamily="34" charset="0"/>
              </a:rPr>
              <a:t>a +part </a:t>
            </a:r>
            <a:r>
              <a:rPr lang="en-US" sz="1800" b="0" i="0" u="none" strike="noStrike" dirty="0">
                <a:solidFill>
                  <a:srgbClr val="000000"/>
                </a:solidFill>
                <a:effectLst/>
                <a:latin typeface="Lato" panose="020F0502020204030203" pitchFamily="34" charset="0"/>
              </a:rPr>
              <a:t>of the DHIS2 story--they are the foundation of DHIS2’s history. Without the HISP groups, there would be no DHIS2.</a:t>
            </a:r>
            <a:endParaRPr lang="en-US" b="0" dirty="0">
              <a:effectLst/>
            </a:endParaRPr>
          </a:p>
          <a:p>
            <a:br>
              <a:rPr lang="en-US" dirty="0"/>
            </a:b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It’s impossible to talk about +DHIS2 without mentioning the +HISP program and HISP groups.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Calibri" panose="020F0502020204030204" pitchFamily="34" charset="0"/>
              </a:rPr>
              <a:t>But what +exactly is a HISP group, and how do they work with DHIS2? In this video, we will provide an overview.</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Let’s start with the original +Health Information Systems </a:t>
            </a:r>
            <a:r>
              <a:rPr lang="en-US" sz="1800" b="0" i="0" u="none" strike="noStrike" dirty="0" err="1">
                <a:solidFill>
                  <a:srgbClr val="000000"/>
                </a:solidFill>
                <a:effectLst/>
                <a:latin typeface="Calibri" panose="020F0502020204030204" pitchFamily="34" charset="0"/>
              </a:rPr>
              <a:t>Programme</a:t>
            </a:r>
            <a:r>
              <a:rPr lang="en-US" sz="1800" b="0" i="0" u="none" strike="noStrike" dirty="0">
                <a:solidFill>
                  <a:srgbClr val="000000"/>
                </a:solidFill>
                <a:effectLst/>
                <a:latin typeface="Calibri" panose="020F0502020204030204" pitchFamily="34" charset="0"/>
              </a:rPr>
              <a:t>, or +HISP, which developed version 1 of the +DHIS software in post-Apartheid South Africa in 1994 as a +collaboration between the University of Oslo and the University of the Western Cape.</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HISP has since become a +global movement to strengthen Health Information Systems world-wide, as DHIS2 experts--many of whom are former </a:t>
            </a:r>
            <a:r>
              <a:rPr lang="en-US" sz="1800" b="0" i="0" u="none" strike="noStrike" dirty="0" err="1">
                <a:solidFill>
                  <a:srgbClr val="000000"/>
                </a:solidFill>
                <a:effectLst/>
                <a:latin typeface="Calibri" panose="020F0502020204030204" pitchFamily="34" charset="0"/>
              </a:rPr>
              <a:t>UiO</a:t>
            </a:r>
            <a:r>
              <a:rPr lang="en-US" sz="1800" b="0" i="0" u="none" strike="noStrike" dirty="0">
                <a:solidFill>
                  <a:srgbClr val="000000"/>
                </a:solidFill>
                <a:effectLst/>
                <a:latin typeface="Calibri" panose="020F0502020204030204" pitchFamily="34" charset="0"/>
              </a:rPr>
              <a:t> PhD students--have gone on to found and lead HISP groups in Africa, Asia and the Americas.</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These HISP groups  offer long-term +support to country governments on DHIS2 +implementation and maintenance, provide +capacity-building through the DHIS2 Academy program, and work with countries and organizations to adapt +DHIS2 systems and create +innovative solutions to meet local needs.</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spcBef>
                <a:spcPts val="1200"/>
              </a:spcBef>
              <a:spcAft>
                <a:spcPts val="1200"/>
              </a:spcAft>
            </a:pPr>
            <a:r>
              <a:rPr lang="en-US" sz="1800" b="0" i="0" u="none" strike="noStrike" dirty="0">
                <a:solidFill>
                  <a:srgbClr val="000000"/>
                </a:solidFill>
                <a:effectLst/>
                <a:latin typeface="Calibri" panose="020F0502020204030204" pitchFamily="34" charset="0"/>
              </a:rPr>
              <a:t>HISP groups--together with HISP +</a:t>
            </a:r>
            <a:r>
              <a:rPr lang="en-US" sz="1800" b="0" i="0" u="none" strike="noStrike" dirty="0" err="1">
                <a:solidFill>
                  <a:srgbClr val="000000"/>
                </a:solidFill>
                <a:effectLst/>
                <a:latin typeface="Calibri" panose="020F0502020204030204" pitchFamily="34" charset="0"/>
              </a:rPr>
              <a:t>UiO</a:t>
            </a:r>
            <a:r>
              <a:rPr lang="en-US" sz="1800" b="0" i="0" u="none" strike="noStrike" dirty="0">
                <a:solidFill>
                  <a:srgbClr val="000000"/>
                </a:solidFill>
                <a:effectLst/>
                <a:latin typeface="Calibri" panose="020F0502020204030204" pitchFamily="34" charset="0"/>
              </a:rPr>
              <a:t>--form a global network of partners that shares common values, including +open source principles, +local ownership, +sustainability, +transparency, and +empowering data use. </a:t>
            </a:r>
            <a:endParaRPr lang="en-US" b="0" dirty="0">
              <a:effectLst/>
            </a:endParaRPr>
          </a:p>
          <a:p>
            <a:pPr rtl="0">
              <a:spcBef>
                <a:spcPts val="1200"/>
              </a:spcBef>
              <a:spcAft>
                <a:spcPts val="1200"/>
              </a:spcAft>
            </a:pPr>
            <a:r>
              <a:rPr lang="en-US" sz="1800" b="0" i="0" u="none" strike="noStrike" dirty="0">
                <a:solidFill>
                  <a:srgbClr val="000000"/>
                </a:solidFill>
                <a:effectLst/>
                <a:latin typeface="Calibri" panose="020F0502020204030204" pitchFamily="34" charset="0"/>
              </a:rPr>
              <a:t>While each group operates independently, the HISP network as a whole collaborates in a variety of ways.</a:t>
            </a:r>
            <a:endParaRPr lang="en-US" b="0" dirty="0">
              <a:effectLst/>
            </a:endParaRPr>
          </a:p>
          <a:p>
            <a:br>
              <a:rPr lang="en-US" dirty="0"/>
            </a:br>
            <a:endParaRPr lang="en-GB" sz="1400" dirty="0">
              <a:latin typeface="+mn-lt"/>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Lato" panose="020F0502020204030203" pitchFamily="34" charset="0"/>
              </a:rPr>
              <a:t>In keeping with </a:t>
            </a:r>
            <a:r>
              <a:rPr lang="en-US" sz="1800" b="0" i="0" u="none" strike="noStrike">
                <a:solidFill>
                  <a:srgbClr val="000000"/>
                </a:solidFill>
                <a:effectLst/>
                <a:latin typeface="Lato" panose="020F0502020204030203" pitchFamily="34" charset="0"/>
              </a:rPr>
              <a:t>DHIS2’s +academic </a:t>
            </a:r>
            <a:r>
              <a:rPr lang="en-US" sz="1800" b="0" i="0" u="none" strike="noStrike" dirty="0">
                <a:solidFill>
                  <a:srgbClr val="000000"/>
                </a:solidFill>
                <a:effectLst/>
                <a:latin typeface="Lato" panose="020F0502020204030203" pitchFamily="34" charset="0"/>
              </a:rPr>
              <a:t>origins, a primary area </a:t>
            </a:r>
            <a:r>
              <a:rPr lang="en-US" sz="1800" b="0" i="0" u="none" strike="noStrike">
                <a:solidFill>
                  <a:srgbClr val="000000"/>
                </a:solidFill>
                <a:effectLst/>
                <a:latin typeface="Lato" panose="020F0502020204030203" pitchFamily="34" charset="0"/>
              </a:rPr>
              <a:t>of +HISP </a:t>
            </a:r>
            <a:r>
              <a:rPr lang="en-US" sz="1800" b="0" i="0" u="none" strike="noStrike" dirty="0">
                <a:solidFill>
                  <a:srgbClr val="000000"/>
                </a:solidFill>
                <a:effectLst/>
                <a:latin typeface="Lato" panose="020F0502020204030203" pitchFamily="34" charset="0"/>
              </a:rPr>
              <a:t>collaboration is research. </a:t>
            </a:r>
            <a:r>
              <a:rPr lang="en-US" sz="1800" b="0" i="0" u="none" strike="noStrike">
                <a:solidFill>
                  <a:srgbClr val="000000"/>
                </a:solidFill>
                <a:effectLst/>
                <a:latin typeface="Lato" panose="020F0502020204030203" pitchFamily="34" charset="0"/>
              </a:rPr>
              <a:t>Working +with </a:t>
            </a:r>
            <a:r>
              <a:rPr lang="en-US" sz="1800" b="0" i="0" u="none" strike="noStrike" dirty="0">
                <a:solidFill>
                  <a:srgbClr val="000000"/>
                </a:solidFill>
                <a:effectLst/>
                <a:latin typeface="Lato" panose="020F0502020204030203" pitchFamily="34" charset="0"/>
              </a:rPr>
              <a:t>the Information Systems research group at HISP </a:t>
            </a:r>
            <a:r>
              <a:rPr lang="en-US" sz="1800" b="0" i="0" u="none" strike="noStrike" dirty="0" err="1">
                <a:solidFill>
                  <a:srgbClr val="000000"/>
                </a:solidFill>
                <a:effectLst/>
                <a:latin typeface="Lato" panose="020F0502020204030203" pitchFamily="34" charset="0"/>
              </a:rPr>
              <a:t>UiO</a:t>
            </a:r>
            <a:r>
              <a:rPr lang="en-US" sz="1800" b="0" i="0" u="none" strike="noStrike" dirty="0">
                <a:solidFill>
                  <a:srgbClr val="000000"/>
                </a:solidFill>
                <a:effectLst/>
                <a:latin typeface="Lato" panose="020F0502020204030203" pitchFamily="34" charset="0"/>
              </a:rPr>
              <a:t>, HISP groups engage in +action research, uncovering +best practices through targeted country interventions and deep dives. They +assess and evaluate country DHIS2 implementations, +explore new domains and challenges, and +document their findings for input into global products and strategies.</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Another key area of collaboration is </a:t>
            </a:r>
            <a:r>
              <a:rPr lang="en-US" sz="1800" b="0" i="0" u="none" strike="noStrike">
                <a:solidFill>
                  <a:srgbClr val="000000"/>
                </a:solidFill>
                <a:effectLst/>
                <a:latin typeface="Lato" panose="020F0502020204030203" pitchFamily="34" charset="0"/>
              </a:rPr>
              <a:t>the +ongoing </a:t>
            </a:r>
            <a:r>
              <a:rPr lang="en-US" sz="1800" b="0" i="0" u="none" strike="noStrike" dirty="0">
                <a:solidFill>
                  <a:srgbClr val="000000"/>
                </a:solidFill>
                <a:effectLst/>
                <a:latin typeface="Lato" panose="020F0502020204030203" pitchFamily="34" charset="0"/>
              </a:rPr>
              <a:t>development of </a:t>
            </a:r>
            <a:r>
              <a:rPr lang="en-US" sz="1800" b="0" i="0" u="none" strike="noStrike">
                <a:solidFill>
                  <a:srgbClr val="000000"/>
                </a:solidFill>
                <a:effectLst/>
                <a:latin typeface="Lato" panose="020F0502020204030203" pitchFamily="34" charset="0"/>
              </a:rPr>
              <a:t>the DHIS2 </a:t>
            </a:r>
            <a:r>
              <a:rPr lang="en-US" sz="1800" b="0" i="0" u="none" strike="noStrike" dirty="0">
                <a:solidFill>
                  <a:srgbClr val="000000"/>
                </a:solidFill>
                <a:effectLst/>
                <a:latin typeface="Lato" panose="020F0502020204030203" pitchFamily="34" charset="0"/>
              </a:rPr>
              <a:t>platform. While +software development is led by HISP </a:t>
            </a:r>
            <a:r>
              <a:rPr lang="en-US" sz="1800" b="0" i="0" u="none" strike="noStrike" dirty="0" err="1">
                <a:solidFill>
                  <a:srgbClr val="000000"/>
                </a:solidFill>
                <a:effectLst/>
                <a:latin typeface="Lato" panose="020F0502020204030203" pitchFamily="34" charset="0"/>
              </a:rPr>
              <a:t>UiO</a:t>
            </a:r>
            <a:r>
              <a:rPr lang="en-US" sz="1800" b="0" i="0" u="none" strike="noStrike" dirty="0">
                <a:solidFill>
                  <a:srgbClr val="000000"/>
                </a:solidFill>
                <a:effectLst/>
                <a:latin typeface="Lato" panose="020F0502020204030203" pitchFamily="34" charset="0"/>
              </a:rPr>
              <a:t>,  the HISP groups are the most important source of +requirements for software features </a:t>
            </a:r>
            <a:r>
              <a:rPr lang="en-US" sz="1800" b="0" i="0" u="none" strike="noStrike">
                <a:solidFill>
                  <a:srgbClr val="000000"/>
                </a:solidFill>
                <a:effectLst/>
                <a:latin typeface="Lato" panose="020F0502020204030203" pitchFamily="34" charset="0"/>
              </a:rPr>
              <a:t>and +field </a:t>
            </a:r>
            <a:r>
              <a:rPr lang="en-US" sz="1800" b="0" i="0" u="none" strike="noStrike" dirty="0">
                <a:solidFill>
                  <a:srgbClr val="000000"/>
                </a:solidFill>
                <a:effectLst/>
                <a:latin typeface="Lato" panose="020F0502020204030203" pitchFamily="34" charset="0"/>
              </a:rPr>
              <a:t>testing of DHIS2 +releases, due to their close work with country governments. </a:t>
            </a:r>
            <a:r>
              <a:rPr lang="en-US" sz="1800" b="0" i="0" u="none" strike="noStrike">
                <a:solidFill>
                  <a:srgbClr val="000000"/>
                </a:solidFill>
                <a:effectLst/>
                <a:latin typeface="Lato" panose="020F0502020204030203" pitchFamily="34" charset="0"/>
              </a:rPr>
              <a:t>Their +input </a:t>
            </a:r>
            <a:r>
              <a:rPr lang="en-US" sz="1800" b="0" i="0" u="none" strike="noStrike" dirty="0">
                <a:solidFill>
                  <a:srgbClr val="000000"/>
                </a:solidFill>
                <a:effectLst/>
                <a:latin typeface="Lato" panose="020F0502020204030203" pitchFamily="34" charset="0"/>
              </a:rPr>
              <a:t>and feedback </a:t>
            </a:r>
            <a:r>
              <a:rPr lang="en-US" sz="1800" b="0" i="0" u="none" strike="noStrike">
                <a:solidFill>
                  <a:srgbClr val="000000"/>
                </a:solidFill>
                <a:effectLst/>
                <a:latin typeface="Lato" panose="020F0502020204030203" pitchFamily="34" charset="0"/>
              </a:rPr>
              <a:t>is essential </a:t>
            </a:r>
            <a:r>
              <a:rPr lang="en-US" sz="1800" b="0" i="0" u="none" strike="noStrike" dirty="0">
                <a:solidFill>
                  <a:srgbClr val="000000"/>
                </a:solidFill>
                <a:effectLst/>
                <a:latin typeface="Lato" panose="020F0502020204030203" pitchFamily="34" charset="0"/>
              </a:rPr>
              <a:t>to ensuring that DHIS2 continues to meet local needs and function in local contexts.</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g"/><Relationship Id="rId18" Type="http://schemas.openxmlformats.org/officeDocument/2006/relationships/image" Target="../media/image39.png"/><Relationship Id="rId3" Type="http://schemas.openxmlformats.org/officeDocument/2006/relationships/notesSlide" Target="../notesSlides/notesSlide10.xml"/><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slideLayout" Target="../slideLayouts/slideLayout5.xml"/><Relationship Id="rId16" Type="http://schemas.openxmlformats.org/officeDocument/2006/relationships/image" Target="../media/image37.png"/><Relationship Id="rId20" Type="http://schemas.openxmlformats.org/officeDocument/2006/relationships/image" Target="../media/image41.svg"/><Relationship Id="rId1" Type="http://schemas.openxmlformats.org/officeDocument/2006/relationships/tags" Target="../tags/tag1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53.svg"/><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52.png"/><Relationship Id="rId9" Type="http://schemas.openxmlformats.org/officeDocument/2006/relationships/image" Target="../media/image30.jpg"/><Relationship Id="rId14" Type="http://schemas.openxmlformats.org/officeDocument/2006/relationships/image" Target="../media/image35.png"/><Relationship Id="rId22"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57.svg"/><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58.png"/><Relationship Id="rId5" Type="http://schemas.openxmlformats.org/officeDocument/2006/relationships/image" Target="../media/image27.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1.png"/><Relationship Id="rId3" Type="http://schemas.openxmlformats.org/officeDocument/2006/relationships/notesSlide" Target="../notesSlides/notesSlide14.xml"/><Relationship Id="rId7" Type="http://schemas.openxmlformats.org/officeDocument/2006/relationships/image" Target="../media/image49.svg"/><Relationship Id="rId12" Type="http://schemas.openxmlformats.org/officeDocument/2006/relationships/image" Target="../media/image60.png"/><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48.png"/><Relationship Id="rId11" Type="http://schemas.openxmlformats.org/officeDocument/2006/relationships/image" Target="../media/image59.png"/><Relationship Id="rId5" Type="http://schemas.openxmlformats.org/officeDocument/2006/relationships/image" Target="../media/image22.svg"/><Relationship Id="rId10" Type="http://schemas.openxmlformats.org/officeDocument/2006/relationships/image" Target="../media/image58.png"/><Relationship Id="rId4" Type="http://schemas.openxmlformats.org/officeDocument/2006/relationships/image" Target="../media/image21.png"/><Relationship Id="rId9" Type="http://schemas.openxmlformats.org/officeDocument/2006/relationships/image" Target="../media/image51.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notesSlide" Target="../notesSlides/notesSlide16.xml"/><Relationship Id="rId21" Type="http://schemas.openxmlformats.org/officeDocument/2006/relationships/image" Target="../media/image44.png"/><Relationship Id="rId7" Type="http://schemas.openxmlformats.org/officeDocument/2006/relationships/image" Target="../media/image30.jp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slideLayout" Target="../slideLayouts/slideLayout11.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tags" Target="../tags/tag17.xml"/><Relationship Id="rId6" Type="http://schemas.openxmlformats.org/officeDocument/2006/relationships/image" Target="../media/image29.png"/><Relationship Id="rId11" Type="http://schemas.openxmlformats.org/officeDocument/2006/relationships/image" Target="../media/image34.jp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4.sv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notesSlide" Target="../notesSlides/notesSlide5.xml"/><Relationship Id="rId21" Type="http://schemas.openxmlformats.org/officeDocument/2006/relationships/image" Target="../media/image44.png"/><Relationship Id="rId7" Type="http://schemas.openxmlformats.org/officeDocument/2006/relationships/image" Target="../media/image30.jp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slideLayout" Target="../slideLayouts/slideLayout5.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tags" Target="../tags/tag6.xml"/><Relationship Id="rId6" Type="http://schemas.openxmlformats.org/officeDocument/2006/relationships/image" Target="../media/image29.png"/><Relationship Id="rId11" Type="http://schemas.openxmlformats.org/officeDocument/2006/relationships/image" Target="../media/image34.jp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notesSlide" Target="../notesSlides/notesSlide6.xml"/><Relationship Id="rId21" Type="http://schemas.openxmlformats.org/officeDocument/2006/relationships/image" Target="../media/image44.png"/><Relationship Id="rId7" Type="http://schemas.openxmlformats.org/officeDocument/2006/relationships/image" Target="../media/image30.jp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slideLayout" Target="../slideLayouts/slideLayout5.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tags" Target="../tags/tag7.xml"/><Relationship Id="rId6" Type="http://schemas.openxmlformats.org/officeDocument/2006/relationships/image" Target="../media/image29.png"/><Relationship Id="rId11" Type="http://schemas.openxmlformats.org/officeDocument/2006/relationships/image" Target="../media/image34.jp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8.xml"/><Relationship Id="rId7" Type="http://schemas.openxmlformats.org/officeDocument/2006/relationships/image" Target="../media/image47.sv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12.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DHIS2 &amp;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Introduction to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spd="slow" p14:dur="2000" advClick="0" advTm="13043"/>
    </mc:Choice>
    <mc:Fallback>
      <p:transition spd="slow" advClick="0" advTm="13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a:r>
              <a:rPr lang="en-GB" dirty="0"/>
              <a:t>Software requirements, development and testing</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HISP Groups</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wrap="square" rtlCol="0">
            <a:spAutoFit/>
          </a:bodyPr>
          <a:lstStyle/>
          <a:p>
            <a:pPr algn="ctr">
              <a:buClr>
                <a:srgbClr val="FF8F02"/>
              </a:buClr>
            </a:pPr>
            <a:r>
              <a:rPr lang="es-ES" sz="2400"/>
              <a:t>Local innovations</a:t>
            </a:r>
            <a:endParaRPr lang="es-ES" sz="2400" dirty="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wrap="square" rtlCol="0">
            <a:spAutoFit/>
          </a:bodyPr>
          <a:lstStyle/>
          <a:p>
            <a:pPr marL="342900" indent="-342900" algn="l">
              <a:buClr>
                <a:srgbClr val="FF8F02"/>
              </a:buClr>
              <a:buFont typeface="Rubik" pitchFamily="2" charset="-79"/>
              <a:buChar char="•"/>
            </a:pPr>
            <a:r>
              <a:rPr lang="es-ES" sz="2400"/>
              <a:t>Custom applications</a:t>
            </a:r>
            <a:endParaRPr lang="es-ES" sz="2400" dirty="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wrap="square" rtlCol="0">
            <a:spAutoFit/>
          </a:bodyPr>
          <a:lstStyle/>
          <a:p>
            <a:pPr marL="342900" indent="-342900" algn="l">
              <a:buClr>
                <a:srgbClr val="FF8F02"/>
              </a:buClr>
              <a:buFont typeface="Rubik" pitchFamily="2" charset="-79"/>
              <a:buChar char="•"/>
            </a:pPr>
            <a:r>
              <a:rPr lang="es-ES" sz="2400"/>
              <a:t>Metadata configuration</a:t>
            </a:r>
            <a:endParaRPr lang="es-ES" sz="2400" dirty="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wrap="square" rtlCol="0">
            <a:spAutoFit/>
          </a:bodyPr>
          <a:lstStyle/>
          <a:p>
            <a:pPr marL="342900" indent="-342900" algn="l">
              <a:buClr>
                <a:srgbClr val="FF8F02"/>
              </a:buClr>
              <a:buFont typeface="Rubik" pitchFamily="2" charset="-79"/>
              <a:buChar char="•"/>
            </a:pPr>
            <a:r>
              <a:rPr lang="es-ES" sz="2400"/>
              <a:t>Modifications to the core platform</a:t>
            </a:r>
            <a:endParaRPr lang="es-ES" sz="2400" dirty="0"/>
          </a:p>
        </p:txBody>
      </p:sp>
      <p:pic>
        <p:nvPicPr>
          <p:cNvPr id="4" name="Graphic 3" descr="Arrow: Straight with solid fill">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name="adj" fmla="val 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w="47625" cap="flat">
            <a:solidFill>
              <a:srgbClr val="FF8F0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w="47625" cap="flat">
            <a:solidFill>
              <a:srgbClr val="FF8F0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id="29" name="Picture 28" descr="Logo, company name&#10;&#10;Description automatically generated">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id="31" name="Picture 30" descr="Logo, company name&#10;&#10;Description automatically generated">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id="33" name="Picture 32" descr="A picture containing text, clipart&#10;&#10;Description automatically generated">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id="34" name="Picture 33" descr="Logo&#10;&#10;Description automatically generated">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id="35" name="Picture 34" descr="Logo&#10;&#10;Description automatically generated with medium confidence">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id="36" name="Picture 35" descr="A blue logo with white text&#10;&#10;Description automatically generated with low confidence">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id="37" name="Picture 36" descr="A red and white logo&#10;&#10;Description automatically generated with low confidence">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id="39" name="Picture 38" descr="Logo, company name&#10;&#10;Description automatically generated">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spd="slow" advClick="0" advTm="36000">
        <p159:morph option="byObject"/>
      </p:transition>
    </mc:Choice>
    <mc:Fallback>
      <p:transition spd="slow" advClick="0" advTm="3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10"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par>
                                <p:cTn id="76" presetID="10" presetClass="entr" presetSubtype="0" fill="hold"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par>
                                <p:cTn id="79" presetID="10"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up)">
                                      <p:cBhvr>
                                        <p:cTn id="91" dur="1000"/>
                                        <p:tgtEl>
                                          <p:spTgt spid="60"/>
                                        </p:tgtEl>
                                      </p:cBhvr>
                                    </p:animEffect>
                                  </p:childTnLst>
                                </p:cTn>
                              </p:par>
                            </p:childTnLst>
                          </p:cTn>
                        </p:par>
                        <p:par>
                          <p:cTn id="92" fill="hold">
                            <p:stCondLst>
                              <p:cond delay="1000"/>
                            </p:stCondLst>
                            <p:childTnLst>
                              <p:par>
                                <p:cTn id="93" presetID="22" presetClass="exit" presetSubtype="1" fill="hold" nodeType="afterEffect">
                                  <p:stCondLst>
                                    <p:cond delay="0"/>
                                  </p:stCondLst>
                                  <p:childTnLst>
                                    <p:animEffect transition="out" filter="wipe(up)">
                                      <p:cBhvr>
                                        <p:cTn id="94" dur="500"/>
                                        <p:tgtEl>
                                          <p:spTgt spid="60"/>
                                        </p:tgtEl>
                                      </p:cBhvr>
                                    </p:animEffect>
                                    <p:set>
                                      <p:cBhvr>
                                        <p:cTn id="95" dur="1" fill="hold">
                                          <p:stCondLst>
                                            <p:cond delay="499"/>
                                          </p:stCondLst>
                                        </p:cTn>
                                        <p:tgtEl>
                                          <p:spTgt spid="60"/>
                                        </p:tgtEl>
                                        <p:attrNameLst>
                                          <p:attrName>style.visibility</p:attrName>
                                        </p:attrNameLst>
                                      </p:cBhvr>
                                      <p:to>
                                        <p:strVal val="hidden"/>
                                      </p:to>
                                    </p:set>
                                  </p:childTnLst>
                                </p:cTn>
                              </p:par>
                            </p:childTnLst>
                          </p:cTn>
                        </p:par>
                        <p:par>
                          <p:cTn id="96" fill="hold">
                            <p:stCondLst>
                              <p:cond delay="1500"/>
                            </p:stCondLst>
                            <p:childTnLst>
                              <p:par>
                                <p:cTn id="97" presetID="22" presetClass="entr" presetSubtype="4" fill="hold" nodeType="after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wipe(down)">
                                      <p:cBhvr>
                                        <p:cTn id="99" dur="1000"/>
                                        <p:tgtEl>
                                          <p:spTgt spid="61"/>
                                        </p:tgtEl>
                                      </p:cBhvr>
                                    </p:animEffect>
                                  </p:childTnLst>
                                </p:cTn>
                              </p:par>
                            </p:childTnLst>
                          </p:cTn>
                        </p:par>
                        <p:par>
                          <p:cTn id="100" fill="hold">
                            <p:stCondLst>
                              <p:cond delay="2500"/>
                            </p:stCondLst>
                            <p:childTnLst>
                              <p:par>
                                <p:cTn id="101" presetID="22" presetClass="exit" presetSubtype="4" fill="hold" nodeType="afterEffect">
                                  <p:stCondLst>
                                    <p:cond delay="0"/>
                                  </p:stCondLst>
                                  <p:childTnLst>
                                    <p:animEffect transition="out" filter="wipe(down)">
                                      <p:cBhvr>
                                        <p:cTn id="102" dur="500"/>
                                        <p:tgtEl>
                                          <p:spTgt spid="61"/>
                                        </p:tgtEl>
                                      </p:cBhvr>
                                    </p:animEffect>
                                    <p:set>
                                      <p:cBhvr>
                                        <p:cTn id="103"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6" grpId="0"/>
      <p:bldP spid="28" grpId="0"/>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a:r>
              <a:rPr lang="en-GB" dirty="0"/>
              <a:t>Example: global resource based on local innovation</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61" name="Picture 60" descr="Icon&#10;&#10;Description automatically generated">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HISP Groups</a:t>
            </a:r>
          </a:p>
        </p:txBody>
      </p:sp>
      <p:sp>
        <p:nvSpPr>
          <p:cNvPr id="66" name="Graphic 63" descr="Neighborhood with solid fill">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name="connsiteX0" fmla="*/ 1152393 w 2639350"/>
              <a:gd name="connsiteY0" fmla="*/ 2490655 h 2490655"/>
              <a:gd name="connsiteX1" fmla="*/ 2639351 w 2639350"/>
              <a:gd name="connsiteY1" fmla="*/ 148696 h 2490655"/>
              <a:gd name="connsiteX2" fmla="*/ 2639351 w 2639350"/>
              <a:gd name="connsiteY2" fmla="*/ 0 h 2490655"/>
              <a:gd name="connsiteX3" fmla="*/ 0 w 2639350"/>
              <a:gd name="connsiteY3" fmla="*/ 2490655 h 2490655"/>
            </a:gdLst>
            <a:ahLst/>
            <a:cxnLst>
              <a:cxn ang="0">
                <a:pos x="connsiteX0" y="connsiteY0"/>
              </a:cxn>
              <a:cxn ang="0">
                <a:pos x="connsiteX1" y="connsiteY1"/>
              </a:cxn>
              <a:cxn ang="0">
                <a:pos x="connsiteX2" y="connsiteY2"/>
              </a:cxn>
              <a:cxn ang="0">
                <a:pos x="connsiteX3" y="connsiteY3"/>
              </a:cxn>
            </a:cxnLst>
            <a:rect l="l" t="t" r="r" b="b"/>
            <a:pathLst>
              <a:path w="2639350" h="2490655">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w="37108" cap="flat">
            <a:noFill/>
            <a:prstDash val="solid"/>
            <a:miter/>
          </a:ln>
        </p:spPr>
        <p:txBody>
          <a:bodyPr rtlCol="0" anchor="ctr"/>
          <a:lstStyle/>
          <a:p>
            <a:endParaRPr lang="en-GB" dirty="0"/>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id="67" name="Graphic 63" descr="Neighborhood with solid fill">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name="connsiteX0" fmla="*/ 1211165 w 1541492"/>
                <a:gd name="connsiteY0" fmla="*/ 423783 h 814109"/>
                <a:gd name="connsiteX1" fmla="*/ 1211165 w 1541492"/>
                <a:gd name="connsiteY1" fmla="*/ 111522 h 814109"/>
                <a:gd name="connsiteX2" fmla="*/ 1064365 w 1541492"/>
                <a:gd name="connsiteY2" fmla="*/ 111522 h 814109"/>
                <a:gd name="connsiteX3" fmla="*/ 1064365 w 1541492"/>
                <a:gd name="connsiteY3" fmla="*/ 282522 h 814109"/>
                <a:gd name="connsiteX4" fmla="*/ 770728 w 1541492"/>
                <a:gd name="connsiteY4" fmla="*/ 0 h 814109"/>
                <a:gd name="connsiteX5" fmla="*/ 770728 w 1541492"/>
                <a:gd name="connsiteY5" fmla="*/ 0 h 814109"/>
                <a:gd name="connsiteX6" fmla="*/ 0 w 1541492"/>
                <a:gd name="connsiteY6" fmla="*/ 743479 h 814109"/>
                <a:gd name="connsiteX7" fmla="*/ 82563 w 1541492"/>
                <a:gd name="connsiteY7" fmla="*/ 814110 h 814109"/>
                <a:gd name="connsiteX8" fmla="*/ 770728 w 1541492"/>
                <a:gd name="connsiteY8" fmla="*/ 152413 h 814109"/>
                <a:gd name="connsiteX9" fmla="*/ 770728 w 1541492"/>
                <a:gd name="connsiteY9" fmla="*/ 152413 h 814109"/>
                <a:gd name="connsiteX10" fmla="*/ 1458892 w 1541492"/>
                <a:gd name="connsiteY10" fmla="*/ 814110 h 814109"/>
                <a:gd name="connsiteX11" fmla="*/ 1541493 w 1541492"/>
                <a:gd name="connsiteY11" fmla="*/ 743479 h 814109"/>
                <a:gd name="connsiteX12" fmla="*/ 1211165 w 1541492"/>
                <a:gd name="connsiteY12" fmla="*/ 423783 h 814109"/>
                <a:gd name="connsiteX13" fmla="*/ 1211165 w 1541492"/>
                <a:gd name="connsiteY13" fmla="*/ 423783 h 8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492" h="814109">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w="37108" cap="flat">
              <a:noFill/>
              <a:prstDash val="solid"/>
              <a:miter/>
            </a:ln>
          </p:spPr>
          <p:txBody>
            <a:bodyPr rtlCol="0" anchor="ctr"/>
            <a:lstStyle/>
            <a:p>
              <a:endParaRPr lang="en-GB"/>
            </a:p>
          </p:txBody>
        </p:sp>
        <p:sp>
          <p:nvSpPr>
            <p:cNvPr id="68" name="Graphic 63" descr="Neighborhood with solid fill">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name="connsiteX0" fmla="*/ 0 w 1101055"/>
                <a:gd name="connsiteY0" fmla="*/ 529729 h 1081762"/>
                <a:gd name="connsiteX1" fmla="*/ 0 w 1101055"/>
                <a:gd name="connsiteY1" fmla="*/ 1081762 h 1081762"/>
                <a:gd name="connsiteX2" fmla="*/ 440400 w 1101055"/>
                <a:gd name="connsiteY2" fmla="*/ 1081762 h 1081762"/>
                <a:gd name="connsiteX3" fmla="*/ 440400 w 1101055"/>
                <a:gd name="connsiteY3" fmla="*/ 617088 h 1081762"/>
                <a:gd name="connsiteX4" fmla="*/ 660618 w 1101055"/>
                <a:gd name="connsiteY4" fmla="*/ 617088 h 1081762"/>
                <a:gd name="connsiteX5" fmla="*/ 660618 w 1101055"/>
                <a:gd name="connsiteY5" fmla="*/ 1081762 h 1081762"/>
                <a:gd name="connsiteX6" fmla="*/ 1101056 w 1101055"/>
                <a:gd name="connsiteY6" fmla="*/ 1081762 h 1081762"/>
                <a:gd name="connsiteX7" fmla="*/ 1101056 w 1101055"/>
                <a:gd name="connsiteY7" fmla="*/ 529729 h 1081762"/>
                <a:gd name="connsiteX8" fmla="*/ 550509 w 1101055"/>
                <a:gd name="connsiteY8" fmla="*/ 0 h 1081762"/>
                <a:gd name="connsiteX9" fmla="*/ 0 w 1101055"/>
                <a:gd name="connsiteY9" fmla="*/ 529729 h 1081762"/>
                <a:gd name="connsiteX10" fmla="*/ 330328 w 1101055"/>
                <a:gd name="connsiteY10" fmla="*/ 840131 h 1081762"/>
                <a:gd name="connsiteX11" fmla="*/ 110109 w 1101055"/>
                <a:gd name="connsiteY11" fmla="*/ 840131 h 1081762"/>
                <a:gd name="connsiteX12" fmla="*/ 110109 w 1101055"/>
                <a:gd name="connsiteY12" fmla="*/ 617088 h 1081762"/>
                <a:gd name="connsiteX13" fmla="*/ 330328 w 1101055"/>
                <a:gd name="connsiteY13" fmla="*/ 617088 h 1081762"/>
                <a:gd name="connsiteX14" fmla="*/ 330328 w 1101055"/>
                <a:gd name="connsiteY14" fmla="*/ 840131 h 1081762"/>
                <a:gd name="connsiteX15" fmla="*/ 770728 w 1101055"/>
                <a:gd name="connsiteY15" fmla="*/ 617088 h 1081762"/>
                <a:gd name="connsiteX16" fmla="*/ 990946 w 1101055"/>
                <a:gd name="connsiteY16" fmla="*/ 617088 h 1081762"/>
                <a:gd name="connsiteX17" fmla="*/ 990946 w 1101055"/>
                <a:gd name="connsiteY17" fmla="*/ 840131 h 1081762"/>
                <a:gd name="connsiteX18" fmla="*/ 770728 w 1101055"/>
                <a:gd name="connsiteY18" fmla="*/ 840131 h 1081762"/>
                <a:gd name="connsiteX19" fmla="*/ 770728 w 1101055"/>
                <a:gd name="connsiteY19" fmla="*/ 617088 h 108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01055" h="1081762">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w="37108" cap="flat">
              <a:noFill/>
              <a:prstDash val="solid"/>
              <a:miter/>
            </a:ln>
          </p:spPr>
          <p:txBody>
            <a:bodyPr rtlCol="0" anchor="ctr"/>
            <a:lstStyle/>
            <a:p>
              <a:endParaRPr lang="en-GB" dirty="0"/>
            </a:p>
          </p:txBody>
        </p:sp>
        <p:sp>
          <p:nvSpPr>
            <p:cNvPr id="69" name="Graphic 63" descr="Neighborhood with solid fill">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name="connsiteX0" fmla="*/ 1042953 w 1327407"/>
                <a:gd name="connsiteY0" fmla="*/ 364937 h 701026"/>
                <a:gd name="connsiteX1" fmla="*/ 1042953 w 1327407"/>
                <a:gd name="connsiteY1" fmla="*/ 96020 h 701026"/>
                <a:gd name="connsiteX2" fmla="*/ 916561 w 1327407"/>
                <a:gd name="connsiteY2" fmla="*/ 96020 h 701026"/>
                <a:gd name="connsiteX3" fmla="*/ 916561 w 1327407"/>
                <a:gd name="connsiteY3" fmla="*/ 243266 h 701026"/>
                <a:gd name="connsiteX4" fmla="*/ 663704 w 1327407"/>
                <a:gd name="connsiteY4" fmla="*/ 0 h 701026"/>
                <a:gd name="connsiteX5" fmla="*/ 663704 w 1327407"/>
                <a:gd name="connsiteY5" fmla="*/ 0 h 701026"/>
                <a:gd name="connsiteX6" fmla="*/ 0 w 1327407"/>
                <a:gd name="connsiteY6" fmla="*/ 640210 h 701026"/>
                <a:gd name="connsiteX7" fmla="*/ 71114 w 1327407"/>
                <a:gd name="connsiteY7" fmla="*/ 701027 h 701026"/>
                <a:gd name="connsiteX8" fmla="*/ 663704 w 1327407"/>
                <a:gd name="connsiteY8" fmla="*/ 131261 h 701026"/>
                <a:gd name="connsiteX9" fmla="*/ 663704 w 1327407"/>
                <a:gd name="connsiteY9" fmla="*/ 131261 h 701026"/>
                <a:gd name="connsiteX10" fmla="*/ 1256294 w 1327407"/>
                <a:gd name="connsiteY10" fmla="*/ 701027 h 701026"/>
                <a:gd name="connsiteX11" fmla="*/ 1327408 w 1327407"/>
                <a:gd name="connsiteY11" fmla="*/ 640210 h 701026"/>
                <a:gd name="connsiteX12" fmla="*/ 1042953 w 1327407"/>
                <a:gd name="connsiteY12" fmla="*/ 364937 h 701026"/>
                <a:gd name="connsiteX13" fmla="*/ 1042953 w 1327407"/>
                <a:gd name="connsiteY13" fmla="*/ 364937 h 70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7407" h="701026">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w="37108" cap="flat">
              <a:noFill/>
              <a:prstDash val="solid"/>
              <a:miter/>
            </a:ln>
          </p:spPr>
          <p:txBody>
            <a:bodyPr rtlCol="0" anchor="ctr"/>
            <a:lstStyle/>
            <a:p>
              <a:endParaRPr lang="en-GB"/>
            </a:p>
          </p:txBody>
        </p:sp>
        <p:sp>
          <p:nvSpPr>
            <p:cNvPr id="70" name="Graphic 63" descr="Neighborhood with solid fill">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name="connsiteX0" fmla="*/ 0 w 948159"/>
                <a:gd name="connsiteY0" fmla="*/ 456162 h 931505"/>
                <a:gd name="connsiteX1" fmla="*/ 0 w 948159"/>
                <a:gd name="connsiteY1" fmla="*/ 931505 h 931505"/>
                <a:gd name="connsiteX2" fmla="*/ 379397 w 948159"/>
                <a:gd name="connsiteY2" fmla="*/ 931505 h 931505"/>
                <a:gd name="connsiteX3" fmla="*/ 379397 w 948159"/>
                <a:gd name="connsiteY3" fmla="*/ 531365 h 931505"/>
                <a:gd name="connsiteX4" fmla="*/ 568985 w 948159"/>
                <a:gd name="connsiteY4" fmla="*/ 531365 h 931505"/>
                <a:gd name="connsiteX5" fmla="*/ 568985 w 948159"/>
                <a:gd name="connsiteY5" fmla="*/ 931505 h 931505"/>
                <a:gd name="connsiteX6" fmla="*/ 948159 w 948159"/>
                <a:gd name="connsiteY6" fmla="*/ 931505 h 931505"/>
                <a:gd name="connsiteX7" fmla="*/ 948159 w 948159"/>
                <a:gd name="connsiteY7" fmla="*/ 456162 h 931505"/>
                <a:gd name="connsiteX8" fmla="*/ 474042 w 948159"/>
                <a:gd name="connsiteY8" fmla="*/ 0 h 931505"/>
                <a:gd name="connsiteX9" fmla="*/ 0 w 948159"/>
                <a:gd name="connsiteY9" fmla="*/ 456162 h 931505"/>
                <a:gd name="connsiteX10" fmla="*/ 284418 w 948159"/>
                <a:gd name="connsiteY10" fmla="*/ 723442 h 931505"/>
                <a:gd name="connsiteX11" fmla="*/ 94831 w 948159"/>
                <a:gd name="connsiteY11" fmla="*/ 723442 h 931505"/>
                <a:gd name="connsiteX12" fmla="*/ 94831 w 948159"/>
                <a:gd name="connsiteY12" fmla="*/ 531365 h 931505"/>
                <a:gd name="connsiteX13" fmla="*/ 284418 w 948159"/>
                <a:gd name="connsiteY13" fmla="*/ 531365 h 931505"/>
                <a:gd name="connsiteX14" fmla="*/ 284418 w 948159"/>
                <a:gd name="connsiteY14" fmla="*/ 723331 h 931505"/>
                <a:gd name="connsiteX15" fmla="*/ 663592 w 948159"/>
                <a:gd name="connsiteY15" fmla="*/ 531365 h 931505"/>
                <a:gd name="connsiteX16" fmla="*/ 853180 w 948159"/>
                <a:gd name="connsiteY16" fmla="*/ 531365 h 931505"/>
                <a:gd name="connsiteX17" fmla="*/ 853180 w 948159"/>
                <a:gd name="connsiteY17" fmla="*/ 723331 h 931505"/>
                <a:gd name="connsiteX18" fmla="*/ 663592 w 948159"/>
                <a:gd name="connsiteY18" fmla="*/ 723331 h 931505"/>
                <a:gd name="connsiteX19" fmla="*/ 663592 w 948159"/>
                <a:gd name="connsiteY19" fmla="*/ 531365 h 93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8159" h="931505">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w="37108" cap="flat">
              <a:noFill/>
              <a:prstDash val="solid"/>
              <a:miter/>
            </a:ln>
          </p:spPr>
          <p:txBody>
            <a:bodyPr rtlCol="0" anchor="ctr"/>
            <a:lstStyle/>
            <a:p>
              <a:endParaRPr lang="en-GB"/>
            </a:p>
          </p:txBody>
        </p:sp>
        <p:sp>
          <p:nvSpPr>
            <p:cNvPr id="71" name="Graphic 63" descr="Neighborhood with solid fill">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name="connsiteX0" fmla="*/ 773813 w 984849"/>
                <a:gd name="connsiteY0" fmla="*/ 270738 h 520138"/>
                <a:gd name="connsiteX1" fmla="*/ 773813 w 984849"/>
                <a:gd name="connsiteY1" fmla="*/ 71262 h 520138"/>
                <a:gd name="connsiteX2" fmla="*/ 680023 w 984849"/>
                <a:gd name="connsiteY2" fmla="*/ 71262 h 520138"/>
                <a:gd name="connsiteX3" fmla="*/ 680023 w 984849"/>
                <a:gd name="connsiteY3" fmla="*/ 180517 h 520138"/>
                <a:gd name="connsiteX4" fmla="*/ 492444 w 984849"/>
                <a:gd name="connsiteY4" fmla="*/ 0 h 520138"/>
                <a:gd name="connsiteX5" fmla="*/ 492444 w 984849"/>
                <a:gd name="connsiteY5" fmla="*/ 0 h 520138"/>
                <a:gd name="connsiteX6" fmla="*/ 0 w 984849"/>
                <a:gd name="connsiteY6" fmla="*/ 475009 h 520138"/>
                <a:gd name="connsiteX7" fmla="*/ 52787 w 984849"/>
                <a:gd name="connsiteY7" fmla="*/ 520138 h 520138"/>
                <a:gd name="connsiteX8" fmla="*/ 492444 w 984849"/>
                <a:gd name="connsiteY8" fmla="*/ 97359 h 520138"/>
                <a:gd name="connsiteX9" fmla="*/ 492444 w 984849"/>
                <a:gd name="connsiteY9" fmla="*/ 97359 h 520138"/>
                <a:gd name="connsiteX10" fmla="*/ 932100 w 984849"/>
                <a:gd name="connsiteY10" fmla="*/ 520138 h 520138"/>
                <a:gd name="connsiteX11" fmla="*/ 984850 w 984849"/>
                <a:gd name="connsiteY11" fmla="*/ 475009 h 520138"/>
                <a:gd name="connsiteX12" fmla="*/ 773813 w 984849"/>
                <a:gd name="connsiteY12" fmla="*/ 270738 h 520138"/>
                <a:gd name="connsiteX13" fmla="*/ 773813 w 984849"/>
                <a:gd name="connsiteY13" fmla="*/ 270738 h 5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4849" h="520138">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w="37108" cap="flat">
              <a:noFill/>
              <a:prstDash val="solid"/>
              <a:miter/>
            </a:ln>
          </p:spPr>
          <p:txBody>
            <a:bodyPr rtlCol="0" anchor="ctr"/>
            <a:lstStyle/>
            <a:p>
              <a:endParaRPr lang="en-GB"/>
            </a:p>
          </p:txBody>
        </p:sp>
        <p:sp>
          <p:nvSpPr>
            <p:cNvPr id="72" name="Graphic 63" descr="Neighborhood with solid fill">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name="connsiteX0" fmla="*/ 0 w 703442"/>
                <a:gd name="connsiteY0" fmla="*/ 338469 h 691138"/>
                <a:gd name="connsiteX1" fmla="*/ 0 w 703442"/>
                <a:gd name="connsiteY1" fmla="*/ 691138 h 691138"/>
                <a:gd name="connsiteX2" fmla="*/ 281370 w 703442"/>
                <a:gd name="connsiteY2" fmla="*/ 691138 h 691138"/>
                <a:gd name="connsiteX3" fmla="*/ 281370 w 703442"/>
                <a:gd name="connsiteY3" fmla="*/ 394267 h 691138"/>
                <a:gd name="connsiteX4" fmla="*/ 422073 w 703442"/>
                <a:gd name="connsiteY4" fmla="*/ 394267 h 691138"/>
                <a:gd name="connsiteX5" fmla="*/ 422073 w 703442"/>
                <a:gd name="connsiteY5" fmla="*/ 691138 h 691138"/>
                <a:gd name="connsiteX6" fmla="*/ 703443 w 703442"/>
                <a:gd name="connsiteY6" fmla="*/ 691138 h 691138"/>
                <a:gd name="connsiteX7" fmla="*/ 703443 w 703442"/>
                <a:gd name="connsiteY7" fmla="*/ 338469 h 691138"/>
                <a:gd name="connsiteX8" fmla="*/ 351740 w 703442"/>
                <a:gd name="connsiteY8" fmla="*/ 0 h 691138"/>
                <a:gd name="connsiteX9" fmla="*/ 0 w 703442"/>
                <a:gd name="connsiteY9" fmla="*/ 338469 h 691138"/>
                <a:gd name="connsiteX10" fmla="*/ 211037 w 703442"/>
                <a:gd name="connsiteY10" fmla="*/ 536755 h 691138"/>
                <a:gd name="connsiteX11" fmla="*/ 70333 w 703442"/>
                <a:gd name="connsiteY11" fmla="*/ 536755 h 691138"/>
                <a:gd name="connsiteX12" fmla="*/ 70333 w 703442"/>
                <a:gd name="connsiteY12" fmla="*/ 394267 h 691138"/>
                <a:gd name="connsiteX13" fmla="*/ 211037 w 703442"/>
                <a:gd name="connsiteY13" fmla="*/ 394267 h 691138"/>
                <a:gd name="connsiteX14" fmla="*/ 211037 w 703442"/>
                <a:gd name="connsiteY14" fmla="*/ 536755 h 691138"/>
                <a:gd name="connsiteX15" fmla="*/ 492406 w 703442"/>
                <a:gd name="connsiteY15" fmla="*/ 394267 h 691138"/>
                <a:gd name="connsiteX16" fmla="*/ 633110 w 703442"/>
                <a:gd name="connsiteY16" fmla="*/ 394267 h 691138"/>
                <a:gd name="connsiteX17" fmla="*/ 633110 w 703442"/>
                <a:gd name="connsiteY17" fmla="*/ 536755 h 691138"/>
                <a:gd name="connsiteX18" fmla="*/ 492406 w 703442"/>
                <a:gd name="connsiteY18" fmla="*/ 536755 h 691138"/>
                <a:gd name="connsiteX19" fmla="*/ 492406 w 703442"/>
                <a:gd name="connsiteY19" fmla="*/ 394267 h 69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442" h="691138">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w="37108" cap="flat">
              <a:noFill/>
              <a:prstDash val="solid"/>
              <a:miter/>
            </a:ln>
          </p:spPr>
          <p:txBody>
            <a:bodyPr rtlCol="0" anchor="ctr"/>
            <a:lstStyle/>
            <a:p>
              <a:endParaRPr lang="en-GB"/>
            </a:p>
          </p:txBody>
        </p:sp>
      </p:grpSp>
      <p:pic>
        <p:nvPicPr>
          <p:cNvPr id="75" name="Graphic 74" descr="Earth globe: Africa and Europe with solid fill">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spd="med" p14:dur="700" advClick="0" advTm="15574">
        <p:fade/>
      </p:transition>
    </mc:Choice>
    <mc:Fallback>
      <p:transition spd="med" advClick="0" advTm="1557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down)">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3"/>
                                        </p:tgtEl>
                                      </p:cBhvr>
                                    </p:animEffect>
                                    <p:set>
                                      <p:cBhvr>
                                        <p:cTn id="16" dur="1" fill="hold">
                                          <p:stCondLst>
                                            <p:cond delay="499"/>
                                          </p:stCondLst>
                                        </p:cTn>
                                        <p:tgtEl>
                                          <p:spTgt spid="73"/>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anim calcmode="lin" valueType="num">
                                      <p:cBhvr>
                                        <p:cTn id="28" dur="500" fill="hold"/>
                                        <p:tgtEl>
                                          <p:spTgt spid="62"/>
                                        </p:tgtEl>
                                        <p:attrNameLst>
                                          <p:attrName>ppt_x</p:attrName>
                                        </p:attrNameLst>
                                      </p:cBhvr>
                                      <p:tavLst>
                                        <p:tav tm="0">
                                          <p:val>
                                            <p:strVal val="#ppt_x"/>
                                          </p:val>
                                        </p:tav>
                                        <p:tav tm="100000">
                                          <p:val>
                                            <p:strVal val="#ppt_x"/>
                                          </p:val>
                                        </p:tav>
                                      </p:tavLst>
                                    </p:anim>
                                    <p:anim calcmode="lin" valueType="num">
                                      <p:cBhvr>
                                        <p:cTn id="29" dur="5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anim calcmode="lin" valueType="num">
                                      <p:cBhvr>
                                        <p:cTn id="35" dur="500" fill="hold"/>
                                        <p:tgtEl>
                                          <p:spTgt spid="61"/>
                                        </p:tgtEl>
                                        <p:attrNameLst>
                                          <p:attrName>ppt_x</p:attrName>
                                        </p:attrNameLst>
                                      </p:cBhvr>
                                      <p:tavLst>
                                        <p:tav tm="0">
                                          <p:val>
                                            <p:strVal val="#ppt_x"/>
                                          </p:val>
                                        </p:tav>
                                        <p:tav tm="100000">
                                          <p:val>
                                            <p:strVal val="#ppt_x"/>
                                          </p:val>
                                        </p:tav>
                                      </p:tavLst>
                                    </p:anim>
                                    <p:anim calcmode="lin" valueType="num">
                                      <p:cBhvr>
                                        <p:cTn id="36"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P spid="6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a:r>
              <a:rPr lang="en-GB" dirty="0"/>
              <a:t>Example: global resource based on local innovation</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w="22225"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4" name="Picture 3" descr="Icon&#10;&#10;Description automatically generated">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spd="med" p14:dur="700" advClick="0" advTm="11782">
        <p:fade/>
      </p:transition>
    </mc:Choice>
    <mc:Fallback>
      <p:transition spd="med" advClick="0" advTm="117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par>
                          <p:cTn id="8" fill="hold">
                            <p:stCondLst>
                              <p:cond delay="1000"/>
                            </p:stCondLst>
                            <p:childTnLst>
                              <p:par>
                                <p:cTn id="9" presetID="22" presetClass="exit" presetSubtype="4" fill="hold" nodeType="afterEffect">
                                  <p:stCondLst>
                                    <p:cond delay="0"/>
                                  </p:stCondLst>
                                  <p:childTnLst>
                                    <p:animEffect transition="out" filter="wipe(down)">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par>
                                <p:cTn id="26" presetID="22" presetClass="entr" presetSubtype="1"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par>
                                <p:cTn id="32" presetID="22" presetClass="entr" presetSubtype="1"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par>
                                <p:cTn id="35" presetID="22" presetClass="entr" presetSubtype="1"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par>
                                <p:cTn id="38" presetID="22" presetClass="entr" presetSubtype="1"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up)">
                                      <p:cBhvr>
                                        <p:cTn id="40" dur="500"/>
                                        <p:tgtEl>
                                          <p:spTgt spid="27"/>
                                        </p:tgtEl>
                                      </p:cBhvr>
                                    </p:animEffect>
                                  </p:childTnLst>
                                </p:cTn>
                              </p:par>
                              <p:par>
                                <p:cTn id="41" presetID="22" presetClass="entr" presetSubtype="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500"/>
                                        <p:tgtEl>
                                          <p:spTgt spid="30"/>
                                        </p:tgtEl>
                                      </p:cBhvr>
                                    </p:animEffect>
                                  </p:childTnLst>
                                </p:cTn>
                              </p:par>
                              <p:par>
                                <p:cTn id="44" presetID="22" presetClass="entr" presetSubtype="1"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up)">
                                      <p:cBhvr>
                                        <p:cTn id="46" dur="500"/>
                                        <p:tgtEl>
                                          <p:spTgt spid="34"/>
                                        </p:tgtEl>
                                      </p:cBhvr>
                                    </p:animEffect>
                                  </p:childTnLst>
                                </p:cTn>
                              </p:par>
                              <p:par>
                                <p:cTn id="47" presetID="22" presetClass="entr" presetSubtype="1"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up)">
                                      <p:cBhvr>
                                        <p:cTn id="49" dur="500"/>
                                        <p:tgtEl>
                                          <p:spTgt spid="40"/>
                                        </p:tgtEl>
                                      </p:cBhvr>
                                    </p:animEffect>
                                  </p:childTnLst>
                                </p:cTn>
                              </p:par>
                              <p:par>
                                <p:cTn id="50" presetID="22" presetClass="entr" presetSubtype="1"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up)">
                                      <p:cBhvr>
                                        <p:cTn id="52" dur="500"/>
                                        <p:tgtEl>
                                          <p:spTgt spid="44"/>
                                        </p:tgtEl>
                                      </p:cBhvr>
                                    </p:animEffect>
                                  </p:childTnLst>
                                </p:cTn>
                              </p:par>
                              <p:par>
                                <p:cTn id="53" presetID="22" presetClass="entr" presetSubtype="1"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up)">
                                      <p:cBhvr>
                                        <p:cTn id="55" dur="500"/>
                                        <p:tgtEl>
                                          <p:spTgt spid="46"/>
                                        </p:tgtEl>
                                      </p:cBhvr>
                                    </p:animEffect>
                                  </p:childTnLst>
                                </p:cTn>
                              </p:par>
                              <p:par>
                                <p:cTn id="56" presetID="22" presetClass="entr" presetSubtype="1"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up)">
                                      <p:cBhvr>
                                        <p:cTn id="58" dur="500"/>
                                        <p:tgtEl>
                                          <p:spTgt spid="48"/>
                                        </p:tgtEl>
                                      </p:cBhvr>
                                    </p:animEffect>
                                  </p:childTnLst>
                                </p:cTn>
                              </p:par>
                              <p:par>
                                <p:cTn id="59" presetID="22" presetClass="entr" presetSubtype="1"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up)">
                                      <p:cBhvr>
                                        <p:cTn id="61" dur="500"/>
                                        <p:tgtEl>
                                          <p:spTgt spid="51"/>
                                        </p:tgtEl>
                                      </p:cBhvr>
                                    </p:animEffect>
                                  </p:childTnLst>
                                </p:cTn>
                              </p:par>
                              <p:par>
                                <p:cTn id="62" presetID="22" presetClass="entr" presetSubtype="1" fill="hold"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up)">
                                      <p:cBhvr>
                                        <p:cTn id="64" dur="500"/>
                                        <p:tgtEl>
                                          <p:spTgt spid="53"/>
                                        </p:tgtEl>
                                      </p:cBhvr>
                                    </p:animEffect>
                                  </p:childTnLst>
                                </p:cTn>
                              </p:par>
                              <p:par>
                                <p:cTn id="65" presetID="22" presetClass="entr" presetSubtype="1"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up)">
                                      <p:cBhvr>
                                        <p:cTn id="67" dur="500"/>
                                        <p:tgtEl>
                                          <p:spTgt spid="55"/>
                                        </p:tgtEl>
                                      </p:cBhvr>
                                    </p:animEffect>
                                  </p:childTnLst>
                                </p:cTn>
                              </p:par>
                              <p:par>
                                <p:cTn id="68" presetID="22" presetClass="entr" presetSubtype="1" fill="hold" nodeType="with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wipe(up)">
                                      <p:cBhvr>
                                        <p:cTn id="70" dur="500"/>
                                        <p:tgtEl>
                                          <p:spTgt spid="58"/>
                                        </p:tgtEl>
                                      </p:cBhvr>
                                    </p:animEffect>
                                  </p:childTnLst>
                                </p:cTn>
                              </p:par>
                            </p:childTnLst>
                          </p:cTn>
                        </p:par>
                        <p:par>
                          <p:cTn id="71" fill="hold">
                            <p:stCondLst>
                              <p:cond delay="1000"/>
                            </p:stCondLst>
                            <p:childTnLst>
                              <p:par>
                                <p:cTn id="72" presetID="22" presetClass="exit" presetSubtype="1" fill="hold" nodeType="afterEffect">
                                  <p:stCondLst>
                                    <p:cond delay="0"/>
                                  </p:stCondLst>
                                  <p:childTnLst>
                                    <p:animEffect transition="out" filter="wipe(up)">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par>
                                <p:cTn id="75" presetID="22" presetClass="exit" presetSubtype="1" fill="hold" nodeType="withEffect">
                                  <p:stCondLst>
                                    <p:cond delay="0"/>
                                  </p:stCondLst>
                                  <p:childTnLst>
                                    <p:animEffect transition="out" filter="wipe(up)">
                                      <p:cBhvr>
                                        <p:cTn id="76" dur="500"/>
                                        <p:tgtEl>
                                          <p:spTgt spid="17"/>
                                        </p:tgtEl>
                                      </p:cBhvr>
                                    </p:animEffect>
                                    <p:set>
                                      <p:cBhvr>
                                        <p:cTn id="77" dur="1" fill="hold">
                                          <p:stCondLst>
                                            <p:cond delay="499"/>
                                          </p:stCondLst>
                                        </p:cTn>
                                        <p:tgtEl>
                                          <p:spTgt spid="17"/>
                                        </p:tgtEl>
                                        <p:attrNameLst>
                                          <p:attrName>style.visibility</p:attrName>
                                        </p:attrNameLst>
                                      </p:cBhvr>
                                      <p:to>
                                        <p:strVal val="hidden"/>
                                      </p:to>
                                    </p:set>
                                  </p:childTnLst>
                                </p:cTn>
                              </p:par>
                              <p:par>
                                <p:cTn id="78" presetID="22" presetClass="exit" presetSubtype="1" fill="hold" nodeType="withEffect">
                                  <p:stCondLst>
                                    <p:cond delay="0"/>
                                  </p:stCondLst>
                                  <p:childTnLst>
                                    <p:animEffect transition="out" filter="wipe(up)">
                                      <p:cBhvr>
                                        <p:cTn id="79" dur="500"/>
                                        <p:tgtEl>
                                          <p:spTgt spid="20"/>
                                        </p:tgtEl>
                                      </p:cBhvr>
                                    </p:animEffect>
                                    <p:set>
                                      <p:cBhvr>
                                        <p:cTn id="80" dur="1" fill="hold">
                                          <p:stCondLst>
                                            <p:cond delay="499"/>
                                          </p:stCondLst>
                                        </p:cTn>
                                        <p:tgtEl>
                                          <p:spTgt spid="20"/>
                                        </p:tgtEl>
                                        <p:attrNameLst>
                                          <p:attrName>style.visibility</p:attrName>
                                        </p:attrNameLst>
                                      </p:cBhvr>
                                      <p:to>
                                        <p:strVal val="hidden"/>
                                      </p:to>
                                    </p:set>
                                  </p:childTnLst>
                                </p:cTn>
                              </p:par>
                              <p:par>
                                <p:cTn id="81" presetID="22" presetClass="exit" presetSubtype="1" fill="hold" nodeType="withEffect">
                                  <p:stCondLst>
                                    <p:cond delay="0"/>
                                  </p:stCondLst>
                                  <p:childTnLst>
                                    <p:animEffect transition="out" filter="wipe(up)">
                                      <p:cBhvr>
                                        <p:cTn id="82" dur="500"/>
                                        <p:tgtEl>
                                          <p:spTgt spid="24"/>
                                        </p:tgtEl>
                                      </p:cBhvr>
                                    </p:animEffect>
                                    <p:set>
                                      <p:cBhvr>
                                        <p:cTn id="83" dur="1" fill="hold">
                                          <p:stCondLst>
                                            <p:cond delay="499"/>
                                          </p:stCondLst>
                                        </p:cTn>
                                        <p:tgtEl>
                                          <p:spTgt spid="24"/>
                                        </p:tgtEl>
                                        <p:attrNameLst>
                                          <p:attrName>style.visibility</p:attrName>
                                        </p:attrNameLst>
                                      </p:cBhvr>
                                      <p:to>
                                        <p:strVal val="hidden"/>
                                      </p:to>
                                    </p:set>
                                  </p:childTnLst>
                                </p:cTn>
                              </p:par>
                              <p:par>
                                <p:cTn id="84" presetID="22" presetClass="exit" presetSubtype="1" fill="hold" nodeType="withEffect">
                                  <p:stCondLst>
                                    <p:cond delay="0"/>
                                  </p:stCondLst>
                                  <p:childTnLst>
                                    <p:animEffect transition="out" filter="wipe(up)">
                                      <p:cBhvr>
                                        <p:cTn id="85" dur="500"/>
                                        <p:tgtEl>
                                          <p:spTgt spid="27"/>
                                        </p:tgtEl>
                                      </p:cBhvr>
                                    </p:animEffect>
                                    <p:set>
                                      <p:cBhvr>
                                        <p:cTn id="86" dur="1" fill="hold">
                                          <p:stCondLst>
                                            <p:cond delay="499"/>
                                          </p:stCondLst>
                                        </p:cTn>
                                        <p:tgtEl>
                                          <p:spTgt spid="27"/>
                                        </p:tgtEl>
                                        <p:attrNameLst>
                                          <p:attrName>style.visibility</p:attrName>
                                        </p:attrNameLst>
                                      </p:cBhvr>
                                      <p:to>
                                        <p:strVal val="hidden"/>
                                      </p:to>
                                    </p:set>
                                  </p:childTnLst>
                                </p:cTn>
                              </p:par>
                              <p:par>
                                <p:cTn id="87" presetID="22" presetClass="exit" presetSubtype="1" fill="hold" nodeType="withEffect">
                                  <p:stCondLst>
                                    <p:cond delay="0"/>
                                  </p:stCondLst>
                                  <p:childTnLst>
                                    <p:animEffect transition="out" filter="wipe(up)">
                                      <p:cBhvr>
                                        <p:cTn id="88" dur="500"/>
                                        <p:tgtEl>
                                          <p:spTgt spid="30"/>
                                        </p:tgtEl>
                                      </p:cBhvr>
                                    </p:animEffect>
                                    <p:set>
                                      <p:cBhvr>
                                        <p:cTn id="89" dur="1" fill="hold">
                                          <p:stCondLst>
                                            <p:cond delay="499"/>
                                          </p:stCondLst>
                                        </p:cTn>
                                        <p:tgtEl>
                                          <p:spTgt spid="30"/>
                                        </p:tgtEl>
                                        <p:attrNameLst>
                                          <p:attrName>style.visibility</p:attrName>
                                        </p:attrNameLst>
                                      </p:cBhvr>
                                      <p:to>
                                        <p:strVal val="hidden"/>
                                      </p:to>
                                    </p:set>
                                  </p:childTnLst>
                                </p:cTn>
                              </p:par>
                              <p:par>
                                <p:cTn id="90" presetID="22" presetClass="exit" presetSubtype="1" fill="hold" nodeType="withEffect">
                                  <p:stCondLst>
                                    <p:cond delay="0"/>
                                  </p:stCondLst>
                                  <p:childTnLst>
                                    <p:animEffect transition="out" filter="wipe(up)">
                                      <p:cBhvr>
                                        <p:cTn id="91" dur="500"/>
                                        <p:tgtEl>
                                          <p:spTgt spid="34"/>
                                        </p:tgtEl>
                                      </p:cBhvr>
                                    </p:animEffect>
                                    <p:set>
                                      <p:cBhvr>
                                        <p:cTn id="92" dur="1" fill="hold">
                                          <p:stCondLst>
                                            <p:cond delay="499"/>
                                          </p:stCondLst>
                                        </p:cTn>
                                        <p:tgtEl>
                                          <p:spTgt spid="34"/>
                                        </p:tgtEl>
                                        <p:attrNameLst>
                                          <p:attrName>style.visibility</p:attrName>
                                        </p:attrNameLst>
                                      </p:cBhvr>
                                      <p:to>
                                        <p:strVal val="hidden"/>
                                      </p:to>
                                    </p:set>
                                  </p:childTnLst>
                                </p:cTn>
                              </p:par>
                              <p:par>
                                <p:cTn id="93" presetID="22" presetClass="exit" presetSubtype="1" fill="hold" nodeType="withEffect">
                                  <p:stCondLst>
                                    <p:cond delay="0"/>
                                  </p:stCondLst>
                                  <p:childTnLst>
                                    <p:animEffect transition="out" filter="wipe(up)">
                                      <p:cBhvr>
                                        <p:cTn id="94" dur="500"/>
                                        <p:tgtEl>
                                          <p:spTgt spid="40"/>
                                        </p:tgtEl>
                                      </p:cBhvr>
                                    </p:animEffect>
                                    <p:set>
                                      <p:cBhvr>
                                        <p:cTn id="95" dur="1" fill="hold">
                                          <p:stCondLst>
                                            <p:cond delay="499"/>
                                          </p:stCondLst>
                                        </p:cTn>
                                        <p:tgtEl>
                                          <p:spTgt spid="40"/>
                                        </p:tgtEl>
                                        <p:attrNameLst>
                                          <p:attrName>style.visibility</p:attrName>
                                        </p:attrNameLst>
                                      </p:cBhvr>
                                      <p:to>
                                        <p:strVal val="hidden"/>
                                      </p:to>
                                    </p:set>
                                  </p:childTnLst>
                                </p:cTn>
                              </p:par>
                              <p:par>
                                <p:cTn id="96" presetID="22" presetClass="exit" presetSubtype="1" fill="hold" nodeType="withEffect">
                                  <p:stCondLst>
                                    <p:cond delay="0"/>
                                  </p:stCondLst>
                                  <p:childTnLst>
                                    <p:animEffect transition="out" filter="wipe(up)">
                                      <p:cBhvr>
                                        <p:cTn id="97" dur="500"/>
                                        <p:tgtEl>
                                          <p:spTgt spid="44"/>
                                        </p:tgtEl>
                                      </p:cBhvr>
                                    </p:animEffect>
                                    <p:set>
                                      <p:cBhvr>
                                        <p:cTn id="98" dur="1" fill="hold">
                                          <p:stCondLst>
                                            <p:cond delay="499"/>
                                          </p:stCondLst>
                                        </p:cTn>
                                        <p:tgtEl>
                                          <p:spTgt spid="44"/>
                                        </p:tgtEl>
                                        <p:attrNameLst>
                                          <p:attrName>style.visibility</p:attrName>
                                        </p:attrNameLst>
                                      </p:cBhvr>
                                      <p:to>
                                        <p:strVal val="hidden"/>
                                      </p:to>
                                    </p:set>
                                  </p:childTnLst>
                                </p:cTn>
                              </p:par>
                              <p:par>
                                <p:cTn id="99" presetID="22" presetClass="exit" presetSubtype="1" fill="hold" nodeType="withEffect">
                                  <p:stCondLst>
                                    <p:cond delay="0"/>
                                  </p:stCondLst>
                                  <p:childTnLst>
                                    <p:animEffect transition="out" filter="wipe(up)">
                                      <p:cBhvr>
                                        <p:cTn id="100" dur="500"/>
                                        <p:tgtEl>
                                          <p:spTgt spid="46"/>
                                        </p:tgtEl>
                                      </p:cBhvr>
                                    </p:animEffect>
                                    <p:set>
                                      <p:cBhvr>
                                        <p:cTn id="101" dur="1" fill="hold">
                                          <p:stCondLst>
                                            <p:cond delay="499"/>
                                          </p:stCondLst>
                                        </p:cTn>
                                        <p:tgtEl>
                                          <p:spTgt spid="46"/>
                                        </p:tgtEl>
                                        <p:attrNameLst>
                                          <p:attrName>style.visibility</p:attrName>
                                        </p:attrNameLst>
                                      </p:cBhvr>
                                      <p:to>
                                        <p:strVal val="hidden"/>
                                      </p:to>
                                    </p:set>
                                  </p:childTnLst>
                                </p:cTn>
                              </p:par>
                              <p:par>
                                <p:cTn id="102" presetID="22" presetClass="exit" presetSubtype="1" fill="hold" nodeType="withEffect">
                                  <p:stCondLst>
                                    <p:cond delay="0"/>
                                  </p:stCondLst>
                                  <p:childTnLst>
                                    <p:animEffect transition="out" filter="wipe(up)">
                                      <p:cBhvr>
                                        <p:cTn id="103" dur="500"/>
                                        <p:tgtEl>
                                          <p:spTgt spid="48"/>
                                        </p:tgtEl>
                                      </p:cBhvr>
                                    </p:animEffect>
                                    <p:set>
                                      <p:cBhvr>
                                        <p:cTn id="104" dur="1" fill="hold">
                                          <p:stCondLst>
                                            <p:cond delay="499"/>
                                          </p:stCondLst>
                                        </p:cTn>
                                        <p:tgtEl>
                                          <p:spTgt spid="48"/>
                                        </p:tgtEl>
                                        <p:attrNameLst>
                                          <p:attrName>style.visibility</p:attrName>
                                        </p:attrNameLst>
                                      </p:cBhvr>
                                      <p:to>
                                        <p:strVal val="hidden"/>
                                      </p:to>
                                    </p:set>
                                  </p:childTnLst>
                                </p:cTn>
                              </p:par>
                              <p:par>
                                <p:cTn id="105" presetID="22" presetClass="exit" presetSubtype="1" fill="hold" nodeType="withEffect">
                                  <p:stCondLst>
                                    <p:cond delay="0"/>
                                  </p:stCondLst>
                                  <p:childTnLst>
                                    <p:animEffect transition="out" filter="wipe(up)">
                                      <p:cBhvr>
                                        <p:cTn id="106" dur="500"/>
                                        <p:tgtEl>
                                          <p:spTgt spid="51"/>
                                        </p:tgtEl>
                                      </p:cBhvr>
                                    </p:animEffect>
                                    <p:set>
                                      <p:cBhvr>
                                        <p:cTn id="107" dur="1" fill="hold">
                                          <p:stCondLst>
                                            <p:cond delay="499"/>
                                          </p:stCondLst>
                                        </p:cTn>
                                        <p:tgtEl>
                                          <p:spTgt spid="51"/>
                                        </p:tgtEl>
                                        <p:attrNameLst>
                                          <p:attrName>style.visibility</p:attrName>
                                        </p:attrNameLst>
                                      </p:cBhvr>
                                      <p:to>
                                        <p:strVal val="hidden"/>
                                      </p:to>
                                    </p:set>
                                  </p:childTnLst>
                                </p:cTn>
                              </p:par>
                              <p:par>
                                <p:cTn id="108" presetID="22" presetClass="exit" presetSubtype="1" fill="hold" nodeType="withEffect">
                                  <p:stCondLst>
                                    <p:cond delay="0"/>
                                  </p:stCondLst>
                                  <p:childTnLst>
                                    <p:animEffect transition="out" filter="wipe(up)">
                                      <p:cBhvr>
                                        <p:cTn id="109" dur="500"/>
                                        <p:tgtEl>
                                          <p:spTgt spid="53"/>
                                        </p:tgtEl>
                                      </p:cBhvr>
                                    </p:animEffect>
                                    <p:set>
                                      <p:cBhvr>
                                        <p:cTn id="110" dur="1" fill="hold">
                                          <p:stCondLst>
                                            <p:cond delay="499"/>
                                          </p:stCondLst>
                                        </p:cTn>
                                        <p:tgtEl>
                                          <p:spTgt spid="53"/>
                                        </p:tgtEl>
                                        <p:attrNameLst>
                                          <p:attrName>style.visibility</p:attrName>
                                        </p:attrNameLst>
                                      </p:cBhvr>
                                      <p:to>
                                        <p:strVal val="hidden"/>
                                      </p:to>
                                    </p:set>
                                  </p:childTnLst>
                                </p:cTn>
                              </p:par>
                              <p:par>
                                <p:cTn id="111" presetID="22" presetClass="exit" presetSubtype="1" fill="hold" nodeType="withEffect">
                                  <p:stCondLst>
                                    <p:cond delay="0"/>
                                  </p:stCondLst>
                                  <p:childTnLst>
                                    <p:animEffect transition="out" filter="wipe(up)">
                                      <p:cBhvr>
                                        <p:cTn id="112" dur="500"/>
                                        <p:tgtEl>
                                          <p:spTgt spid="55"/>
                                        </p:tgtEl>
                                      </p:cBhvr>
                                    </p:animEffect>
                                    <p:set>
                                      <p:cBhvr>
                                        <p:cTn id="113" dur="1" fill="hold">
                                          <p:stCondLst>
                                            <p:cond delay="499"/>
                                          </p:stCondLst>
                                        </p:cTn>
                                        <p:tgtEl>
                                          <p:spTgt spid="55"/>
                                        </p:tgtEl>
                                        <p:attrNameLst>
                                          <p:attrName>style.visibility</p:attrName>
                                        </p:attrNameLst>
                                      </p:cBhvr>
                                      <p:to>
                                        <p:strVal val="hidden"/>
                                      </p:to>
                                    </p:set>
                                  </p:childTnLst>
                                </p:cTn>
                              </p:par>
                              <p:par>
                                <p:cTn id="114" presetID="22" presetClass="exit" presetSubtype="1" fill="hold" nodeType="withEffect">
                                  <p:stCondLst>
                                    <p:cond delay="0"/>
                                  </p:stCondLst>
                                  <p:childTnLst>
                                    <p:animEffect transition="out" filter="wipe(up)">
                                      <p:cBhvr>
                                        <p:cTn id="115" dur="500"/>
                                        <p:tgtEl>
                                          <p:spTgt spid="10"/>
                                        </p:tgtEl>
                                      </p:cBhvr>
                                    </p:animEffect>
                                    <p:set>
                                      <p:cBhvr>
                                        <p:cTn id="116" dur="1" fill="hold">
                                          <p:stCondLst>
                                            <p:cond delay="499"/>
                                          </p:stCondLst>
                                        </p:cTn>
                                        <p:tgtEl>
                                          <p:spTgt spid="10"/>
                                        </p:tgtEl>
                                        <p:attrNameLst>
                                          <p:attrName>style.visibility</p:attrName>
                                        </p:attrNameLst>
                                      </p:cBhvr>
                                      <p:to>
                                        <p:strVal val="hidden"/>
                                      </p:to>
                                    </p:set>
                                  </p:childTnLst>
                                </p:cTn>
                              </p:par>
                              <p:par>
                                <p:cTn id="117" presetID="22" presetClass="exit" presetSubtype="1" fill="hold" nodeType="withEffect">
                                  <p:stCondLst>
                                    <p:cond delay="0"/>
                                  </p:stCondLst>
                                  <p:childTnLst>
                                    <p:animEffect transition="out" filter="wipe(up)">
                                      <p:cBhvr>
                                        <p:cTn id="118" dur="500"/>
                                        <p:tgtEl>
                                          <p:spTgt spid="58"/>
                                        </p:tgtEl>
                                      </p:cBhvr>
                                    </p:animEffect>
                                    <p:set>
                                      <p:cBhvr>
                                        <p:cTn id="11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a:r>
              <a:rPr lang="en-GB" dirty="0"/>
              <a:t>HISP Hubs for regional collaboration</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HISP Groups</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System Architecture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Implementation</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Research</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Capacity Building Projects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wrap="square" rtlCol="0">
            <a:spAutoFit/>
          </a:bodyPr>
          <a:lstStyle/>
          <a:p>
            <a:pPr algn="l">
              <a:buClr>
                <a:srgbClr val="008CCF"/>
              </a:buClr>
            </a:pPr>
            <a:r>
              <a:rPr lang="en-GB" sz="2400" dirty="0"/>
              <a:t>Hubs: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wrap="square" rtlCol="0">
            <a:spAutoFit/>
          </a:bodyPr>
          <a:lstStyle/>
          <a:p>
            <a:pPr algn="l">
              <a:buClr>
                <a:srgbClr val="008CCF"/>
              </a:buClr>
            </a:pPr>
            <a:r>
              <a:rPr lang="en-GB" sz="2400" dirty="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wrap="square" rtlCol="0">
            <a:spAutoFit/>
          </a:bodyPr>
          <a:lstStyle/>
          <a:p>
            <a:pPr algn="l">
              <a:buClr>
                <a:srgbClr val="008CCF"/>
              </a:buClr>
            </a:pPr>
            <a:r>
              <a:rPr lang="en-GB" sz="2400" dirty="0"/>
              <a:t>Multi-country</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wrap="square" rtlCol="0">
            <a:spAutoFit/>
          </a:bodyPr>
          <a:lstStyle/>
          <a:p>
            <a:pPr algn="l">
              <a:buClr>
                <a:srgbClr val="008CCF"/>
              </a:buClr>
            </a:pPr>
            <a:r>
              <a:rPr lang="en-GB" sz="2400" dirty="0"/>
              <a:t>Regional</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name="adj" fmla="val 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wrap="square" rtlCol="0">
            <a:spAutoFit/>
          </a:bodyPr>
          <a:lstStyle/>
          <a:p>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spd="med" p14:dur="700" advClick="0" advTm="18624">
        <p:fade/>
      </p:transition>
    </mc:Choice>
    <mc:Fallback>
      <p:transition spd="med" advClick="0" advTm="186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0" presetClass="exit" presetSubtype="0" fill="hold" grpId="1" nodeType="with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anim calcmode="lin" valueType="num">
                                      <p:cBhvr>
                                        <p:cTn id="60" dur="500" fill="hold"/>
                                        <p:tgtEl>
                                          <p:spTgt spid="49"/>
                                        </p:tgtEl>
                                        <p:attrNameLst>
                                          <p:attrName>ppt_x</p:attrName>
                                        </p:attrNameLst>
                                      </p:cBhvr>
                                      <p:tavLst>
                                        <p:tav tm="0">
                                          <p:val>
                                            <p:strVal val="#ppt_x"/>
                                          </p:val>
                                        </p:tav>
                                        <p:tav tm="100000">
                                          <p:val>
                                            <p:strVal val="#ppt_x"/>
                                          </p:val>
                                        </p:tav>
                                      </p:tavLst>
                                    </p:anim>
                                    <p:anim calcmode="lin" valueType="num">
                                      <p:cBhvr>
                                        <p:cTn id="61" dur="5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anim calcmode="lin" valueType="num">
                                      <p:cBhvr>
                                        <p:cTn id="67" dur="500" fill="hold"/>
                                        <p:tgtEl>
                                          <p:spTgt spid="50"/>
                                        </p:tgtEl>
                                        <p:attrNameLst>
                                          <p:attrName>ppt_x</p:attrName>
                                        </p:attrNameLst>
                                      </p:cBhvr>
                                      <p:tavLst>
                                        <p:tav tm="0">
                                          <p:val>
                                            <p:strVal val="#ppt_x"/>
                                          </p:val>
                                        </p:tav>
                                        <p:tav tm="100000">
                                          <p:val>
                                            <p:strVal val="#ppt_x"/>
                                          </p:val>
                                        </p:tav>
                                      </p:tavLst>
                                    </p:anim>
                                    <p:anim calcmode="lin" valueType="num">
                                      <p:cBhvr>
                                        <p:cTn id="68" dur="5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anim calcmode="lin" valueType="num">
                                      <p:cBhvr>
                                        <p:cTn id="74" dur="500" fill="hold"/>
                                        <p:tgtEl>
                                          <p:spTgt spid="51"/>
                                        </p:tgtEl>
                                        <p:attrNameLst>
                                          <p:attrName>ppt_x</p:attrName>
                                        </p:attrNameLst>
                                      </p:cBhvr>
                                      <p:tavLst>
                                        <p:tav tm="0">
                                          <p:val>
                                            <p:strVal val="#ppt_x"/>
                                          </p:val>
                                        </p:tav>
                                        <p:tav tm="100000">
                                          <p:val>
                                            <p:strVal val="#ppt_x"/>
                                          </p:val>
                                        </p:tav>
                                      </p:tavLst>
                                    </p:anim>
                                    <p:anim calcmode="lin" valueType="num">
                                      <p:cBhvr>
                                        <p:cTn id="75" dur="5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anim calcmode="lin" valueType="num">
                                      <p:cBhvr>
                                        <p:cTn id="81" dur="500" fill="hold"/>
                                        <p:tgtEl>
                                          <p:spTgt spid="52"/>
                                        </p:tgtEl>
                                        <p:attrNameLst>
                                          <p:attrName>ppt_x</p:attrName>
                                        </p:attrNameLst>
                                      </p:cBhvr>
                                      <p:tavLst>
                                        <p:tav tm="0">
                                          <p:val>
                                            <p:strVal val="#ppt_x"/>
                                          </p:val>
                                        </p:tav>
                                        <p:tav tm="100000">
                                          <p:val>
                                            <p:strVal val="#ppt_x"/>
                                          </p:val>
                                        </p:tav>
                                      </p:tavLst>
                                    </p:anim>
                                    <p:anim calcmode="lin" valueType="num">
                                      <p:cBhvr>
                                        <p:cTn id="82" dur="5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64" presetClass="path" presetSubtype="0" accel="50000" decel="50000" fill="hold" grpId="1" nodeType="clickEffect">
                                  <p:stCondLst>
                                    <p:cond delay="0"/>
                                  </p:stCondLst>
                                  <p:childTnLst>
                                    <p:animMotion origin="layout" path="M -3.95833E-6 3.7037E-7 L -3.95833E-6 -0.1044 " pathEditMode="relative" rAng="0" ptsTypes="AA">
                                      <p:cBhvr>
                                        <p:cTn id="86" dur="750" fill="hold"/>
                                        <p:tgtEl>
                                          <p:spTgt spid="3"/>
                                        </p:tgtEl>
                                        <p:attrNameLst>
                                          <p:attrName>ppt_x</p:attrName>
                                          <p:attrName>ppt_y</p:attrName>
                                        </p:attrNameLst>
                                      </p:cBhvr>
                                      <p:rCtr x="0" y="-5231"/>
                                    </p:animMotion>
                                  </p:childTnLst>
                                </p:cTn>
                              </p:par>
                            </p:childTnLst>
                          </p:cTn>
                        </p:par>
                        <p:par>
                          <p:cTn id="87" fill="hold">
                            <p:stCondLst>
                              <p:cond delay="750"/>
                            </p:stCondLst>
                            <p:childTnLst>
                              <p:par>
                                <p:cTn id="88" presetID="10" presetClass="entr" presetSubtype="0"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par>
                          <p:cTn id="91" fill="hold">
                            <p:stCondLst>
                              <p:cond delay="1250"/>
                            </p:stCondLst>
                            <p:childTnLst>
                              <p:par>
                                <p:cTn id="92" presetID="10" presetClass="entr" presetSubtype="0" fill="hold" grpId="0" nodeType="after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5" grpId="0" animBg="1"/>
      <p:bldP spid="36" grpId="0" animBg="1"/>
      <p:bldP spid="37" grpId="0" animBg="1"/>
      <p:bldP spid="38" grpId="0" animBg="1"/>
      <p:bldP spid="39" grpId="0" animBg="1"/>
      <p:bldP spid="40" grpId="0" animBg="1"/>
      <p:bldP spid="41" grpId="0" animBg="1"/>
      <p:bldP spid="49" grpId="0"/>
      <p:bldP spid="50" grpId="0"/>
      <p:bldP spid="51" grpId="0"/>
      <p:bldP spid="52" grpId="0"/>
      <p:bldP spid="4" grpId="0"/>
      <p:bldP spid="16" grpId="0"/>
      <p:bldP spid="16" grpId="1"/>
      <p:bldP spid="17" grpId="0"/>
      <p:bldP spid="17" grpId="1"/>
      <p:bldP spid="5" grpId="0"/>
      <p:bldP spid="19"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a:r>
              <a:rPr lang="en-GB" dirty="0"/>
              <a:t>Helping produce core products</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id="12" name="Graphic 11" descr="Programmer female outline">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id="13" name="Graphic 12" descr="Programmer male outline">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id="14" name="Picture 13" descr="Icon&#10;&#10;Description automatically generated">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id="16" name="Picture 15" descr="Icon&#10;&#10;Description automatically generated">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id="18" name="Picture 17" descr="Graphical user interface&#10;&#10;Description automatically generated with low confidence">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id="20" name="Picture 19" descr="Icon&#10;&#10;Description automatically generated with medium confidence">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id="23" name="Graphic 21" descr="Classroom outline">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id="24" name="Graphic 21" descr="Classroom outline">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name="connsiteX0" fmla="*/ 0 w 217581"/>
                <a:gd name="connsiteY0" fmla="*/ 108767 h 217581"/>
                <a:gd name="connsiteX1" fmla="*/ 108767 w 217581"/>
                <a:gd name="connsiteY1" fmla="*/ 217581 h 217581"/>
                <a:gd name="connsiteX2" fmla="*/ 217581 w 217581"/>
                <a:gd name="connsiteY2" fmla="*/ 108815 h 217581"/>
                <a:gd name="connsiteX3" fmla="*/ 108815 w 217581"/>
                <a:gd name="connsiteY3" fmla="*/ 0 h 217581"/>
                <a:gd name="connsiteX4" fmla="*/ 108767 w 217581"/>
                <a:gd name="connsiteY4" fmla="*/ 0 h 217581"/>
                <a:gd name="connsiteX5" fmla="*/ 0 w 217581"/>
                <a:gd name="connsiteY5" fmla="*/ 108767 h 217581"/>
                <a:gd name="connsiteX6" fmla="*/ 169643 w 217581"/>
                <a:gd name="connsiteY6" fmla="*/ 108767 h 217581"/>
                <a:gd name="connsiteX7" fmla="*/ 108791 w 217581"/>
                <a:gd name="connsiteY7" fmla="*/ 169666 h 217581"/>
                <a:gd name="connsiteX8" fmla="*/ 47891 w 217581"/>
                <a:gd name="connsiteY8" fmla="*/ 108815 h 217581"/>
                <a:gd name="connsiteX9" fmla="*/ 108743 w 217581"/>
                <a:gd name="connsiteY9" fmla="*/ 47915 h 217581"/>
                <a:gd name="connsiteX10" fmla="*/ 108791 w 217581"/>
                <a:gd name="connsiteY10" fmla="*/ 47915 h 217581"/>
                <a:gd name="connsiteX11" fmla="*/ 169643 w 217581"/>
                <a:gd name="connsiteY11" fmla="*/ 108767 h 21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581" h="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w="23912" cap="flat">
              <a:noFill/>
              <a:prstDash val="solid"/>
              <a:miter/>
            </a:ln>
          </p:spPr>
          <p:txBody>
            <a:bodyPr rtlCol="0" anchor="ctr"/>
            <a:lstStyle/>
            <a:p>
              <a:endParaRPr lang="en-GB"/>
            </a:p>
          </p:txBody>
        </p:sp>
        <p:sp>
          <p:nvSpPr>
            <p:cNvPr id="25" name="Graphic 21" descr="Classroom outline">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name="connsiteX0" fmla="*/ 409744 w 431233"/>
                <a:gd name="connsiteY0" fmla="*/ 65164 h 217222"/>
                <a:gd name="connsiteX1" fmla="*/ 304547 w 431233"/>
                <a:gd name="connsiteY1" fmla="*/ 13416 h 217222"/>
                <a:gd name="connsiteX2" fmla="*/ 215641 w 431233"/>
                <a:gd name="connsiteY2" fmla="*/ 0 h 217222"/>
                <a:gd name="connsiteX3" fmla="*/ 126759 w 431233"/>
                <a:gd name="connsiteY3" fmla="*/ 13416 h 217222"/>
                <a:gd name="connsiteX4" fmla="*/ 21562 w 431233"/>
                <a:gd name="connsiteY4" fmla="*/ 65164 h 217222"/>
                <a:gd name="connsiteX5" fmla="*/ 0 w 431233"/>
                <a:gd name="connsiteY5" fmla="*/ 108527 h 217222"/>
                <a:gd name="connsiteX6" fmla="*/ 0 w 431233"/>
                <a:gd name="connsiteY6" fmla="*/ 217222 h 217222"/>
                <a:gd name="connsiteX7" fmla="*/ 431234 w 431233"/>
                <a:gd name="connsiteY7" fmla="*/ 217222 h 217222"/>
                <a:gd name="connsiteX8" fmla="*/ 431234 w 431233"/>
                <a:gd name="connsiteY8" fmla="*/ 108455 h 217222"/>
                <a:gd name="connsiteX9" fmla="*/ 409744 w 431233"/>
                <a:gd name="connsiteY9" fmla="*/ 65164 h 217222"/>
                <a:gd name="connsiteX10" fmla="*/ 383391 w 431233"/>
                <a:gd name="connsiteY10" fmla="*/ 169307 h 217222"/>
                <a:gd name="connsiteX11" fmla="*/ 47819 w 431233"/>
                <a:gd name="connsiteY11" fmla="*/ 169307 h 217222"/>
                <a:gd name="connsiteX12" fmla="*/ 47819 w 431233"/>
                <a:gd name="connsiteY12" fmla="*/ 109414 h 217222"/>
                <a:gd name="connsiteX13" fmla="*/ 50718 w 431233"/>
                <a:gd name="connsiteY13" fmla="*/ 103017 h 217222"/>
                <a:gd name="connsiteX14" fmla="*/ 140103 w 431233"/>
                <a:gd name="connsiteY14" fmla="*/ 59271 h 217222"/>
                <a:gd name="connsiteX15" fmla="*/ 215880 w 431233"/>
                <a:gd name="connsiteY15" fmla="*/ 47795 h 217222"/>
                <a:gd name="connsiteX16" fmla="*/ 290388 w 431233"/>
                <a:gd name="connsiteY16" fmla="*/ 59103 h 217222"/>
                <a:gd name="connsiteX17" fmla="*/ 292233 w 431233"/>
                <a:gd name="connsiteY17" fmla="*/ 59630 h 217222"/>
                <a:gd name="connsiteX18" fmla="*/ 379941 w 431233"/>
                <a:gd name="connsiteY18" fmla="*/ 102634 h 217222"/>
                <a:gd name="connsiteX19" fmla="*/ 383295 w 431233"/>
                <a:gd name="connsiteY19" fmla="*/ 108407 h 21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233" h="217222">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w="23912" cap="flat">
              <a:noFill/>
              <a:prstDash val="solid"/>
              <a:miter/>
            </a:ln>
          </p:spPr>
          <p:txBody>
            <a:bodyPr rtlCol="0" anchor="ctr"/>
            <a:lstStyle/>
            <a:p>
              <a:endParaRPr lang="en-GB"/>
            </a:p>
          </p:txBody>
        </p:sp>
        <p:sp>
          <p:nvSpPr>
            <p:cNvPr id="26" name="Graphic 21" descr="Classroom outline">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name="connsiteX0" fmla="*/ 0 w 217581"/>
                <a:gd name="connsiteY0" fmla="*/ 108767 h 217581"/>
                <a:gd name="connsiteX1" fmla="*/ 108767 w 217581"/>
                <a:gd name="connsiteY1" fmla="*/ 217581 h 217581"/>
                <a:gd name="connsiteX2" fmla="*/ 217581 w 217581"/>
                <a:gd name="connsiteY2" fmla="*/ 108815 h 217581"/>
                <a:gd name="connsiteX3" fmla="*/ 108815 w 217581"/>
                <a:gd name="connsiteY3" fmla="*/ 0 h 217581"/>
                <a:gd name="connsiteX4" fmla="*/ 108791 w 217581"/>
                <a:gd name="connsiteY4" fmla="*/ 0 h 217581"/>
                <a:gd name="connsiteX5" fmla="*/ 0 w 217581"/>
                <a:gd name="connsiteY5" fmla="*/ 108767 h 217581"/>
                <a:gd name="connsiteX6" fmla="*/ 169666 w 217581"/>
                <a:gd name="connsiteY6" fmla="*/ 108767 h 217581"/>
                <a:gd name="connsiteX7" fmla="*/ 108815 w 217581"/>
                <a:gd name="connsiteY7" fmla="*/ 169666 h 217581"/>
                <a:gd name="connsiteX8" fmla="*/ 47915 w 217581"/>
                <a:gd name="connsiteY8" fmla="*/ 108815 h 217581"/>
                <a:gd name="connsiteX9" fmla="*/ 108767 w 217581"/>
                <a:gd name="connsiteY9" fmla="*/ 47915 h 217581"/>
                <a:gd name="connsiteX10" fmla="*/ 108791 w 217581"/>
                <a:gd name="connsiteY10" fmla="*/ 47915 h 217581"/>
                <a:gd name="connsiteX11" fmla="*/ 169595 w 217581"/>
                <a:gd name="connsiteY11" fmla="*/ 108767 h 21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581" h="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w="23912" cap="flat">
              <a:noFill/>
              <a:prstDash val="solid"/>
              <a:miter/>
            </a:ln>
          </p:spPr>
          <p:txBody>
            <a:bodyPr rtlCol="0" anchor="ctr"/>
            <a:lstStyle/>
            <a:p>
              <a:endParaRPr lang="en-GB"/>
            </a:p>
          </p:txBody>
        </p:sp>
        <p:sp>
          <p:nvSpPr>
            <p:cNvPr id="27" name="Graphic 21" descr="Classroom outline">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name="connsiteX0" fmla="*/ 409720 w 431233"/>
                <a:gd name="connsiteY0" fmla="*/ 65164 h 217222"/>
                <a:gd name="connsiteX1" fmla="*/ 304547 w 431233"/>
                <a:gd name="connsiteY1" fmla="*/ 13416 h 217222"/>
                <a:gd name="connsiteX2" fmla="*/ 215641 w 431233"/>
                <a:gd name="connsiteY2" fmla="*/ 0 h 217222"/>
                <a:gd name="connsiteX3" fmla="*/ 126759 w 431233"/>
                <a:gd name="connsiteY3" fmla="*/ 13416 h 217222"/>
                <a:gd name="connsiteX4" fmla="*/ 21562 w 431233"/>
                <a:gd name="connsiteY4" fmla="*/ 65164 h 217222"/>
                <a:gd name="connsiteX5" fmla="*/ 0 w 431233"/>
                <a:gd name="connsiteY5" fmla="*/ 108527 h 217222"/>
                <a:gd name="connsiteX6" fmla="*/ 0 w 431233"/>
                <a:gd name="connsiteY6" fmla="*/ 217222 h 217222"/>
                <a:gd name="connsiteX7" fmla="*/ 431234 w 431233"/>
                <a:gd name="connsiteY7" fmla="*/ 217222 h 217222"/>
                <a:gd name="connsiteX8" fmla="*/ 431234 w 431233"/>
                <a:gd name="connsiteY8" fmla="*/ 108455 h 217222"/>
                <a:gd name="connsiteX9" fmla="*/ 409720 w 431233"/>
                <a:gd name="connsiteY9" fmla="*/ 65164 h 217222"/>
                <a:gd name="connsiteX10" fmla="*/ 383367 w 431233"/>
                <a:gd name="connsiteY10" fmla="*/ 169307 h 217222"/>
                <a:gd name="connsiteX11" fmla="*/ 47963 w 431233"/>
                <a:gd name="connsiteY11" fmla="*/ 169307 h 217222"/>
                <a:gd name="connsiteX12" fmla="*/ 47963 w 431233"/>
                <a:gd name="connsiteY12" fmla="*/ 109414 h 217222"/>
                <a:gd name="connsiteX13" fmla="*/ 50886 w 431233"/>
                <a:gd name="connsiteY13" fmla="*/ 103017 h 217222"/>
                <a:gd name="connsiteX14" fmla="*/ 140247 w 431233"/>
                <a:gd name="connsiteY14" fmla="*/ 59271 h 217222"/>
                <a:gd name="connsiteX15" fmla="*/ 216024 w 431233"/>
                <a:gd name="connsiteY15" fmla="*/ 47795 h 217222"/>
                <a:gd name="connsiteX16" fmla="*/ 290556 w 431233"/>
                <a:gd name="connsiteY16" fmla="*/ 59103 h 217222"/>
                <a:gd name="connsiteX17" fmla="*/ 292400 w 431233"/>
                <a:gd name="connsiteY17" fmla="*/ 59630 h 217222"/>
                <a:gd name="connsiteX18" fmla="*/ 380085 w 431233"/>
                <a:gd name="connsiteY18" fmla="*/ 102634 h 217222"/>
                <a:gd name="connsiteX19" fmla="*/ 383439 w 431233"/>
                <a:gd name="connsiteY19" fmla="*/ 108407 h 21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233" h="217222">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w="23912" cap="flat">
              <a:noFill/>
              <a:prstDash val="solid"/>
              <a:miter/>
            </a:ln>
          </p:spPr>
          <p:txBody>
            <a:bodyPr rtlCol="0" anchor="ctr"/>
            <a:lstStyle/>
            <a:p>
              <a:endParaRPr lang="en-GB"/>
            </a:p>
          </p:txBody>
        </p:sp>
        <p:sp>
          <p:nvSpPr>
            <p:cNvPr id="28" name="Graphic 21" descr="Classroom outline">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name="connsiteX0" fmla="*/ 0 w 217581"/>
                <a:gd name="connsiteY0" fmla="*/ 108767 h 217581"/>
                <a:gd name="connsiteX1" fmla="*/ 108767 w 217581"/>
                <a:gd name="connsiteY1" fmla="*/ 217581 h 217581"/>
                <a:gd name="connsiteX2" fmla="*/ 217581 w 217581"/>
                <a:gd name="connsiteY2" fmla="*/ 108815 h 217581"/>
                <a:gd name="connsiteX3" fmla="*/ 108815 w 217581"/>
                <a:gd name="connsiteY3" fmla="*/ 0 h 217581"/>
                <a:gd name="connsiteX4" fmla="*/ 108791 w 217581"/>
                <a:gd name="connsiteY4" fmla="*/ 0 h 217581"/>
                <a:gd name="connsiteX5" fmla="*/ 0 w 217581"/>
                <a:gd name="connsiteY5" fmla="*/ 108767 h 217581"/>
                <a:gd name="connsiteX6" fmla="*/ 169643 w 217581"/>
                <a:gd name="connsiteY6" fmla="*/ 108767 h 217581"/>
                <a:gd name="connsiteX7" fmla="*/ 108791 w 217581"/>
                <a:gd name="connsiteY7" fmla="*/ 169666 h 217581"/>
                <a:gd name="connsiteX8" fmla="*/ 47891 w 217581"/>
                <a:gd name="connsiteY8" fmla="*/ 108815 h 217581"/>
                <a:gd name="connsiteX9" fmla="*/ 108743 w 217581"/>
                <a:gd name="connsiteY9" fmla="*/ 47915 h 217581"/>
                <a:gd name="connsiteX10" fmla="*/ 108791 w 217581"/>
                <a:gd name="connsiteY10" fmla="*/ 47915 h 217581"/>
                <a:gd name="connsiteX11" fmla="*/ 169643 w 217581"/>
                <a:gd name="connsiteY11" fmla="*/ 108767 h 21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581" h="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w="23912" cap="flat">
              <a:noFill/>
              <a:prstDash val="solid"/>
              <a:miter/>
            </a:ln>
          </p:spPr>
          <p:txBody>
            <a:bodyPr rtlCol="0" anchor="ctr"/>
            <a:lstStyle/>
            <a:p>
              <a:endParaRPr lang="en-GB"/>
            </a:p>
          </p:txBody>
        </p:sp>
        <p:sp>
          <p:nvSpPr>
            <p:cNvPr id="29" name="Graphic 21" descr="Classroom outline">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name="connsiteX0" fmla="*/ 409720 w 431233"/>
                <a:gd name="connsiteY0" fmla="*/ 65164 h 217222"/>
                <a:gd name="connsiteX1" fmla="*/ 304523 w 431233"/>
                <a:gd name="connsiteY1" fmla="*/ 13416 h 217222"/>
                <a:gd name="connsiteX2" fmla="*/ 215641 w 431233"/>
                <a:gd name="connsiteY2" fmla="*/ 0 h 217222"/>
                <a:gd name="connsiteX3" fmla="*/ 126735 w 431233"/>
                <a:gd name="connsiteY3" fmla="*/ 13416 h 217222"/>
                <a:gd name="connsiteX4" fmla="*/ 21562 w 431233"/>
                <a:gd name="connsiteY4" fmla="*/ 65164 h 217222"/>
                <a:gd name="connsiteX5" fmla="*/ 0 w 431233"/>
                <a:gd name="connsiteY5" fmla="*/ 108527 h 217222"/>
                <a:gd name="connsiteX6" fmla="*/ 0 w 431233"/>
                <a:gd name="connsiteY6" fmla="*/ 217222 h 217222"/>
                <a:gd name="connsiteX7" fmla="*/ 431234 w 431233"/>
                <a:gd name="connsiteY7" fmla="*/ 217222 h 217222"/>
                <a:gd name="connsiteX8" fmla="*/ 431234 w 431233"/>
                <a:gd name="connsiteY8" fmla="*/ 108455 h 217222"/>
                <a:gd name="connsiteX9" fmla="*/ 409720 w 431233"/>
                <a:gd name="connsiteY9" fmla="*/ 65164 h 217222"/>
                <a:gd name="connsiteX10" fmla="*/ 383367 w 431233"/>
                <a:gd name="connsiteY10" fmla="*/ 169307 h 217222"/>
                <a:gd name="connsiteX11" fmla="*/ 47963 w 431233"/>
                <a:gd name="connsiteY11" fmla="*/ 169307 h 217222"/>
                <a:gd name="connsiteX12" fmla="*/ 47963 w 431233"/>
                <a:gd name="connsiteY12" fmla="*/ 109414 h 217222"/>
                <a:gd name="connsiteX13" fmla="*/ 50862 w 431233"/>
                <a:gd name="connsiteY13" fmla="*/ 103017 h 217222"/>
                <a:gd name="connsiteX14" fmla="*/ 140247 w 431233"/>
                <a:gd name="connsiteY14" fmla="*/ 59271 h 217222"/>
                <a:gd name="connsiteX15" fmla="*/ 216024 w 431233"/>
                <a:gd name="connsiteY15" fmla="*/ 47795 h 217222"/>
                <a:gd name="connsiteX16" fmla="*/ 290532 w 431233"/>
                <a:gd name="connsiteY16" fmla="*/ 59103 h 217222"/>
                <a:gd name="connsiteX17" fmla="*/ 292376 w 431233"/>
                <a:gd name="connsiteY17" fmla="*/ 59630 h 217222"/>
                <a:gd name="connsiteX18" fmla="*/ 380085 w 431233"/>
                <a:gd name="connsiteY18" fmla="*/ 102634 h 217222"/>
                <a:gd name="connsiteX19" fmla="*/ 383439 w 431233"/>
                <a:gd name="connsiteY19" fmla="*/ 108407 h 21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233" h="217222">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w="23912" cap="flat">
              <a:noFill/>
              <a:prstDash val="solid"/>
              <a:miter/>
            </a:ln>
          </p:spPr>
          <p:txBody>
            <a:bodyPr rtlCol="0" anchor="ctr"/>
            <a:lstStyle/>
            <a:p>
              <a:endParaRPr lang="en-GB"/>
            </a:p>
          </p:txBody>
        </p:sp>
        <p:sp>
          <p:nvSpPr>
            <p:cNvPr id="30" name="Graphic 21" descr="Classroom outline">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name="connsiteX0" fmla="*/ 47915 w 1413488"/>
                <a:gd name="connsiteY0" fmla="*/ 95830 h 1006211"/>
                <a:gd name="connsiteX1" fmla="*/ 95830 w 1413488"/>
                <a:gd name="connsiteY1" fmla="*/ 47915 h 1006211"/>
                <a:gd name="connsiteX2" fmla="*/ 1317659 w 1413488"/>
                <a:gd name="connsiteY2" fmla="*/ 47915 h 1006211"/>
                <a:gd name="connsiteX3" fmla="*/ 1365573 w 1413488"/>
                <a:gd name="connsiteY3" fmla="*/ 95830 h 1006211"/>
                <a:gd name="connsiteX4" fmla="*/ 1365573 w 1413488"/>
                <a:gd name="connsiteY4" fmla="*/ 910382 h 1006211"/>
                <a:gd name="connsiteX5" fmla="*/ 1317659 w 1413488"/>
                <a:gd name="connsiteY5" fmla="*/ 958297 h 1006211"/>
                <a:gd name="connsiteX6" fmla="*/ 507011 w 1413488"/>
                <a:gd name="connsiteY6" fmla="*/ 958297 h 1006211"/>
                <a:gd name="connsiteX7" fmla="*/ 477999 w 1413488"/>
                <a:gd name="connsiteY7" fmla="*/ 1006212 h 1006211"/>
                <a:gd name="connsiteX8" fmla="*/ 1317659 w 1413488"/>
                <a:gd name="connsiteY8" fmla="*/ 1006212 h 1006211"/>
                <a:gd name="connsiteX9" fmla="*/ 1413488 w 1413488"/>
                <a:gd name="connsiteY9" fmla="*/ 910382 h 1006211"/>
                <a:gd name="connsiteX10" fmla="*/ 1413488 w 1413488"/>
                <a:gd name="connsiteY10" fmla="*/ 95830 h 1006211"/>
                <a:gd name="connsiteX11" fmla="*/ 1317659 w 1413488"/>
                <a:gd name="connsiteY11" fmla="*/ 0 h 1006211"/>
                <a:gd name="connsiteX12" fmla="*/ 95830 w 1413488"/>
                <a:gd name="connsiteY12" fmla="*/ 0 h 1006211"/>
                <a:gd name="connsiteX13" fmla="*/ 0 w 1413488"/>
                <a:gd name="connsiteY13" fmla="*/ 95830 h 1006211"/>
                <a:gd name="connsiteX14" fmla="*/ 0 w 1413488"/>
                <a:gd name="connsiteY14" fmla="*/ 192450 h 1006211"/>
                <a:gd name="connsiteX15" fmla="*/ 47915 w 1413488"/>
                <a:gd name="connsiteY15" fmla="*/ 201266 h 100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3488" h="1006211">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w="23912" cap="flat">
              <a:noFill/>
              <a:prstDash val="solid"/>
              <a:miter/>
            </a:ln>
          </p:spPr>
          <p:txBody>
            <a:bodyPr rtlCol="0" anchor="ctr"/>
            <a:lstStyle/>
            <a:p>
              <a:endParaRPr lang="en-GB"/>
            </a:p>
          </p:txBody>
        </p:sp>
        <p:sp>
          <p:nvSpPr>
            <p:cNvPr id="31" name="Graphic 21" descr="Classroom outline">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name="connsiteX0" fmla="*/ 654284 w 1192176"/>
                <a:gd name="connsiteY0" fmla="*/ 554921 h 901154"/>
                <a:gd name="connsiteX1" fmla="*/ 677451 w 1192176"/>
                <a:gd name="connsiteY1" fmla="*/ 543853 h 901154"/>
                <a:gd name="connsiteX2" fmla="*/ 780276 w 1192176"/>
                <a:gd name="connsiteY2" fmla="*/ 379841 h 901154"/>
                <a:gd name="connsiteX3" fmla="*/ 832824 w 1192176"/>
                <a:gd name="connsiteY3" fmla="*/ 367979 h 901154"/>
                <a:gd name="connsiteX4" fmla="*/ 834612 w 1192176"/>
                <a:gd name="connsiteY4" fmla="*/ 369179 h 901154"/>
                <a:gd name="connsiteX5" fmla="*/ 842565 w 1192176"/>
                <a:gd name="connsiteY5" fmla="*/ 423946 h 901154"/>
                <a:gd name="connsiteX6" fmla="*/ 717052 w 1192176"/>
                <a:gd name="connsiteY6" fmla="*/ 631250 h 901154"/>
                <a:gd name="connsiteX7" fmla="*/ 655506 w 1192176"/>
                <a:gd name="connsiteY7" fmla="*/ 648164 h 901154"/>
                <a:gd name="connsiteX8" fmla="*/ 623091 w 1192176"/>
                <a:gd name="connsiteY8" fmla="*/ 658058 h 901154"/>
                <a:gd name="connsiteX9" fmla="*/ 632986 w 1192176"/>
                <a:gd name="connsiteY9" fmla="*/ 690473 h 901154"/>
                <a:gd name="connsiteX10" fmla="*/ 758020 w 1192176"/>
                <a:gd name="connsiteY10" fmla="*/ 656070 h 901154"/>
                <a:gd name="connsiteX11" fmla="*/ 883293 w 1192176"/>
                <a:gd name="connsiteY11" fmla="*/ 449173 h 901154"/>
                <a:gd name="connsiteX12" fmla="*/ 881736 w 1192176"/>
                <a:gd name="connsiteY12" fmla="*/ 349990 h 901154"/>
                <a:gd name="connsiteX13" fmla="*/ 1185564 w 1192176"/>
                <a:gd name="connsiteY13" fmla="*/ 40484 h 901154"/>
                <a:gd name="connsiteX14" fmla="*/ 1184745 w 1192176"/>
                <a:gd name="connsiteY14" fmla="*/ 6613 h 901154"/>
                <a:gd name="connsiteX15" fmla="*/ 1151353 w 1192176"/>
                <a:gd name="connsiteY15" fmla="*/ 6943 h 901154"/>
                <a:gd name="connsiteX16" fmla="*/ 843715 w 1192176"/>
                <a:gd name="connsiteY16" fmla="*/ 320306 h 901154"/>
                <a:gd name="connsiteX17" fmla="*/ 795801 w 1192176"/>
                <a:gd name="connsiteY17" fmla="*/ 315778 h 901154"/>
                <a:gd name="connsiteX18" fmla="*/ 739668 w 1192176"/>
                <a:gd name="connsiteY18" fmla="*/ 354278 h 901154"/>
                <a:gd name="connsiteX19" fmla="*/ 663867 w 1192176"/>
                <a:gd name="connsiteY19" fmla="*/ 475239 h 901154"/>
                <a:gd name="connsiteX20" fmla="*/ 619618 w 1192176"/>
                <a:gd name="connsiteY20" fmla="*/ 341365 h 901154"/>
                <a:gd name="connsiteX21" fmla="*/ 618060 w 1192176"/>
                <a:gd name="connsiteY21" fmla="*/ 337675 h 901154"/>
                <a:gd name="connsiteX22" fmla="*/ 353475 w 1192176"/>
                <a:gd name="connsiteY22" fmla="*/ 240336 h 901154"/>
                <a:gd name="connsiteX23" fmla="*/ 88697 w 1192176"/>
                <a:gd name="connsiteY23" fmla="*/ 337915 h 901154"/>
                <a:gd name="connsiteX24" fmla="*/ 87260 w 1192176"/>
                <a:gd name="connsiteY24" fmla="*/ 341293 h 901154"/>
                <a:gd name="connsiteX25" fmla="*/ 85750 w 1192176"/>
                <a:gd name="connsiteY25" fmla="*/ 346324 h 901154"/>
                <a:gd name="connsiteX26" fmla="*/ 2115 w 1192176"/>
                <a:gd name="connsiteY26" fmla="*/ 803552 h 901154"/>
                <a:gd name="connsiteX27" fmla="*/ 60989 w 1192176"/>
                <a:gd name="connsiteY27" fmla="*/ 898603 h 901154"/>
                <a:gd name="connsiteX28" fmla="*/ 66800 w 1192176"/>
                <a:gd name="connsiteY28" fmla="*/ 899741 h 901154"/>
                <a:gd name="connsiteX29" fmla="*/ 73987 w 1192176"/>
                <a:gd name="connsiteY29" fmla="*/ 900867 h 901154"/>
                <a:gd name="connsiteX30" fmla="*/ 77772 w 1192176"/>
                <a:gd name="connsiteY30" fmla="*/ 901154 h 901154"/>
                <a:gd name="connsiteX31" fmla="*/ 100975 w 1192176"/>
                <a:gd name="connsiteY31" fmla="*/ 876466 h 901154"/>
                <a:gd name="connsiteX32" fmla="*/ 81366 w 1192176"/>
                <a:gd name="connsiteY32" fmla="*/ 853647 h 901154"/>
                <a:gd name="connsiteX33" fmla="*/ 74179 w 1192176"/>
                <a:gd name="connsiteY33" fmla="*/ 852497 h 901154"/>
                <a:gd name="connsiteX34" fmla="*/ 53192 w 1192176"/>
                <a:gd name="connsiteY34" fmla="*/ 839104 h 901154"/>
                <a:gd name="connsiteX35" fmla="*/ 49000 w 1192176"/>
                <a:gd name="connsiteY35" fmla="*/ 813446 h 901154"/>
                <a:gd name="connsiteX36" fmla="*/ 132395 w 1192176"/>
                <a:gd name="connsiteY36" fmla="*/ 357632 h 901154"/>
                <a:gd name="connsiteX37" fmla="*/ 132659 w 1192176"/>
                <a:gd name="connsiteY37" fmla="*/ 356961 h 901154"/>
                <a:gd name="connsiteX38" fmla="*/ 353475 w 1192176"/>
                <a:gd name="connsiteY38" fmla="*/ 288251 h 901154"/>
                <a:gd name="connsiteX39" fmla="*/ 574098 w 1192176"/>
                <a:gd name="connsiteY39" fmla="*/ 356554 h 901154"/>
                <a:gd name="connsiteX40" fmla="*/ 634423 w 1192176"/>
                <a:gd name="connsiteY40" fmla="*/ 538630 h 901154"/>
                <a:gd name="connsiteX41" fmla="*/ 654284 w 1192176"/>
                <a:gd name="connsiteY41" fmla="*/ 554921 h 90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92176" h="901154">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w="23912" cap="flat">
              <a:noFill/>
              <a:prstDash val="solid"/>
              <a:miter/>
            </a:ln>
          </p:spPr>
          <p:txBody>
            <a:bodyPr rtlCol="0" anchor="ctr"/>
            <a:lstStyle/>
            <a:p>
              <a:endParaRPr lang="en-GB"/>
            </a:p>
          </p:txBody>
        </p:sp>
        <p:sp>
          <p:nvSpPr>
            <p:cNvPr id="32" name="Graphic 21" descr="Classroom outline">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name="connsiteX0" fmla="*/ 335404 w 359361"/>
                <a:gd name="connsiteY0" fmla="*/ 0 h 1044064"/>
                <a:gd name="connsiteX1" fmla="*/ 311447 w 359361"/>
                <a:gd name="connsiteY1" fmla="*/ 23957 h 1044064"/>
                <a:gd name="connsiteX2" fmla="*/ 311447 w 359361"/>
                <a:gd name="connsiteY2" fmla="*/ 996150 h 1044064"/>
                <a:gd name="connsiteX3" fmla="*/ 203638 w 359361"/>
                <a:gd name="connsiteY3" fmla="*/ 996150 h 1044064"/>
                <a:gd name="connsiteX4" fmla="*/ 203638 w 359361"/>
                <a:gd name="connsiteY4" fmla="*/ 400760 h 1044064"/>
                <a:gd name="connsiteX5" fmla="*/ 155723 w 359361"/>
                <a:gd name="connsiteY5" fmla="*/ 400760 h 1044064"/>
                <a:gd name="connsiteX6" fmla="*/ 155723 w 359361"/>
                <a:gd name="connsiteY6" fmla="*/ 996150 h 1044064"/>
                <a:gd name="connsiteX7" fmla="*/ 47915 w 359361"/>
                <a:gd name="connsiteY7" fmla="*/ 996150 h 1044064"/>
                <a:gd name="connsiteX8" fmla="*/ 47915 w 359361"/>
                <a:gd name="connsiteY8" fmla="*/ 23957 h 1044064"/>
                <a:gd name="connsiteX9" fmla="*/ 23957 w 359361"/>
                <a:gd name="connsiteY9" fmla="*/ 0 h 1044064"/>
                <a:gd name="connsiteX10" fmla="*/ 0 w 359361"/>
                <a:gd name="connsiteY10" fmla="*/ 23957 h 1044064"/>
                <a:gd name="connsiteX11" fmla="*/ 0 w 359361"/>
                <a:gd name="connsiteY11" fmla="*/ 1044065 h 1044064"/>
                <a:gd name="connsiteX12" fmla="*/ 359361 w 359361"/>
                <a:gd name="connsiteY12" fmla="*/ 1044065 h 1044064"/>
                <a:gd name="connsiteX13" fmla="*/ 359361 w 359361"/>
                <a:gd name="connsiteY13" fmla="*/ 23957 h 1044064"/>
                <a:gd name="connsiteX14" fmla="*/ 335404 w 359361"/>
                <a:gd name="connsiteY14" fmla="*/ 0 h 104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361" h="1044064">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w="23912" cap="flat">
              <a:noFill/>
              <a:prstDash val="solid"/>
              <a:miter/>
            </a:ln>
          </p:spPr>
          <p:txBody>
            <a:bodyPr rtlCol="0" anchor="ctr"/>
            <a:lstStyle/>
            <a:p>
              <a:endParaRPr lang="en-GB" dirty="0"/>
            </a:p>
          </p:txBody>
        </p:sp>
        <p:sp>
          <p:nvSpPr>
            <p:cNvPr id="33" name="Graphic 21" descr="Classroom outline">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name="connsiteX0" fmla="*/ 143745 w 287489"/>
                <a:gd name="connsiteY0" fmla="*/ 287489 h 287489"/>
                <a:gd name="connsiteX1" fmla="*/ 287489 w 287489"/>
                <a:gd name="connsiteY1" fmla="*/ 143745 h 287489"/>
                <a:gd name="connsiteX2" fmla="*/ 143745 w 287489"/>
                <a:gd name="connsiteY2" fmla="*/ 0 h 287489"/>
                <a:gd name="connsiteX3" fmla="*/ 0 w 287489"/>
                <a:gd name="connsiteY3" fmla="*/ 143745 h 287489"/>
                <a:gd name="connsiteX4" fmla="*/ 143745 w 287489"/>
                <a:gd name="connsiteY4" fmla="*/ 287489 h 287489"/>
                <a:gd name="connsiteX5" fmla="*/ 143745 w 287489"/>
                <a:gd name="connsiteY5" fmla="*/ 47915 h 287489"/>
                <a:gd name="connsiteX6" fmla="*/ 239574 w 287489"/>
                <a:gd name="connsiteY6" fmla="*/ 143745 h 287489"/>
                <a:gd name="connsiteX7" fmla="*/ 143745 w 287489"/>
                <a:gd name="connsiteY7" fmla="*/ 239574 h 287489"/>
                <a:gd name="connsiteX8" fmla="*/ 47915 w 287489"/>
                <a:gd name="connsiteY8" fmla="*/ 143745 h 287489"/>
                <a:gd name="connsiteX9" fmla="*/ 143745 w 287489"/>
                <a:gd name="connsiteY9" fmla="*/ 47915 h 2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489" h="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w="23912" cap="flat">
              <a:noFill/>
              <a:prstDash val="solid"/>
              <a:miter/>
            </a:ln>
          </p:spPr>
          <p:txBody>
            <a:bodyPr rtlCol="0" anchor="ctr"/>
            <a:lstStyle/>
            <a:p>
              <a:endParaRPr lang="en-GB" dirty="0"/>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HISP Groups</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name="adj" fmla="val 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wrap="square" rtlCol="0">
            <a:spAutoFit/>
          </a:bodyPr>
          <a:lstStyle/>
          <a:p>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w="47625" cap="flat">
            <a:solidFill>
              <a:srgbClr val="FF8F0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spd="slow" advClick="0" advTm="24157">
        <p159:morph option="byObject"/>
      </p:transition>
    </mc:Choice>
    <mc:Fallback>
      <p:transition spd="slow" advClick="0" advTm="241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1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500"/>
                                        <p:tgtEl>
                                          <p:spTgt spid="3"/>
                                        </p:tgtEl>
                                      </p:cBhvr>
                                    </p:animEffect>
                                    <p:anim calcmode="lin" valueType="num">
                                      <p:cBhvr>
                                        <p:cTn id="18" dur="1500" fill="hold"/>
                                        <p:tgtEl>
                                          <p:spTgt spid="3"/>
                                        </p:tgtEl>
                                        <p:attrNameLst>
                                          <p:attrName>ppt_x</p:attrName>
                                        </p:attrNameLst>
                                      </p:cBhvr>
                                      <p:tavLst>
                                        <p:tav tm="0">
                                          <p:val>
                                            <p:strVal val="#ppt_x"/>
                                          </p:val>
                                        </p:tav>
                                        <p:tav tm="100000">
                                          <p:val>
                                            <p:strVal val="#ppt_x"/>
                                          </p:val>
                                        </p:tav>
                                      </p:tavLst>
                                    </p:anim>
                                    <p:anim calcmode="lin" valueType="num">
                                      <p:cBhvr>
                                        <p:cTn id="19" dur="1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a:r>
              <a:rPr lang="en-GB" dirty="0"/>
              <a:t>Summary</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wrap="square" rtlCol="0">
            <a:spAutoFit/>
          </a:bodyPr>
          <a:lstStyle>
            <a:defPPr>
              <a:defRPr lang="es-ES"/>
            </a:defPPr>
            <a:lvl1pPr marL="342900" indent="-342900">
              <a:lnSpc>
                <a:spcPct val="100000"/>
              </a:lnSpc>
              <a:buClr>
                <a:schemeClr val="accent2"/>
              </a:buClr>
              <a:buFont typeface="Arial" panose="020B0604020202020204" pitchFamily="34" charset="0"/>
              <a:buChar char="•"/>
              <a:defRPr sz="2400"/>
            </a:lvl1pPr>
          </a:lstStyle>
          <a:p>
            <a:r>
              <a:rPr lang="en-GB"/>
              <a:t>The origin of the DHIS software</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wrap="square" rtlCol="0">
            <a:spAutoFit/>
          </a:bodyPr>
          <a:lstStyle/>
          <a:p>
            <a:pPr marL="342900" indent="-342900">
              <a:lnSpc>
                <a:spcPct val="100000"/>
              </a:lnSpc>
              <a:buClr>
                <a:schemeClr val="accent2"/>
              </a:buClr>
              <a:buFont typeface="Arial" panose="020B0604020202020204" pitchFamily="34" charset="0"/>
              <a:buChar char="•"/>
            </a:pPr>
            <a:r>
              <a:rPr lang="en-GB" sz="2400"/>
              <a:t>The driving force in developing DHIS2</a:t>
            </a:r>
            <a:endParaRPr lang="en-GB" sz="2400" dirty="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wrap="square" rtlCol="0">
            <a:spAutoFit/>
          </a:bodyPr>
          <a:lstStyle>
            <a:defPPr>
              <a:defRPr lang="es-ES"/>
            </a:defPPr>
            <a:lvl1pPr marL="342900" indent="-342900">
              <a:lnSpc>
                <a:spcPct val="100000"/>
              </a:lnSpc>
              <a:buClr>
                <a:schemeClr val="accent2"/>
              </a:buClr>
              <a:buFont typeface="Arial" panose="020B0604020202020204" pitchFamily="34" charset="0"/>
              <a:buChar char="•"/>
              <a:defRPr sz="2400"/>
            </a:lvl1pPr>
          </a:lstStyle>
          <a:p>
            <a:r>
              <a:rPr lang="en-GB"/>
              <a:t>Provide implementation and maintenance support</a:t>
            </a:r>
            <a:endParaRPr lang="en-GB" dirty="0"/>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wrap="square" rtlCol="0">
            <a:spAutoFit/>
          </a:bodyPr>
          <a:lstStyle>
            <a:defPPr>
              <a:defRPr lang="es-ES"/>
            </a:defPPr>
            <a:lvl1pPr marL="342900" indent="-342900">
              <a:lnSpc>
                <a:spcPct val="100000"/>
              </a:lnSpc>
              <a:buClr>
                <a:schemeClr val="accent2"/>
              </a:buClr>
              <a:buFont typeface="Arial" panose="020B0604020202020204" pitchFamily="34" charset="0"/>
              <a:buChar char="•"/>
              <a:defRPr sz="2400"/>
            </a:lvl1pPr>
          </a:lstStyle>
          <a:p>
            <a:r>
              <a:rPr lang="en-US"/>
              <a:t>Build local and regional capacity</a:t>
            </a:r>
            <a:endParaRPr lang="en-GB" dirty="0"/>
          </a:p>
        </p:txBody>
      </p:sp>
      <p:sp>
        <p:nvSpPr>
          <p:cNvPr id="3" name="TextBox 2" hidden="1">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wrap="square" rtlCol="0">
            <a:spAutoFit/>
          </a:bodyPr>
          <a:lstStyle/>
          <a:p>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wrap="square" rtlCol="0">
            <a:spAutoFit/>
          </a:bodyPr>
          <a:lstStyle>
            <a:defPPr>
              <a:defRPr lang="es-ES"/>
            </a:defPPr>
            <a:lvl1pPr marL="342900" indent="-342900">
              <a:lnSpc>
                <a:spcPct val="100000"/>
              </a:lnSpc>
              <a:buClr>
                <a:schemeClr val="accent2"/>
              </a:buClr>
              <a:buFont typeface="Arial" panose="020B0604020202020204" pitchFamily="34" charset="0"/>
              <a:buChar char="•"/>
              <a:defRPr sz="2400"/>
            </a:lvl1pPr>
          </a:lstStyle>
          <a:p>
            <a:r>
              <a:rPr lang="en-US"/>
              <a:t>Perform research and assessment</a:t>
            </a:r>
            <a:endParaRPr lang="en-GB" dirty="0"/>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wrap="square" rtlCol="0">
            <a:spAutoFit/>
          </a:bodyPr>
          <a:lstStyle>
            <a:defPPr>
              <a:defRPr lang="es-ES"/>
            </a:defPPr>
            <a:lvl1pPr marL="342900" indent="-342900">
              <a:lnSpc>
                <a:spcPct val="100000"/>
              </a:lnSpc>
              <a:buClr>
                <a:schemeClr val="accent2"/>
              </a:buClr>
              <a:buFont typeface="Arial" panose="020B0604020202020204" pitchFamily="34" charset="0"/>
              <a:buChar char="•"/>
              <a:defRPr sz="2400"/>
            </a:lvl1pPr>
          </a:lstStyle>
          <a:p>
            <a:r>
              <a:rPr lang="en-US"/>
              <a:t>Provide input and feedback on DHIS2 software</a:t>
            </a:r>
            <a:endParaRPr lang="en-GB" dirty="0"/>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wrap="square" rtlCol="0">
            <a:spAutoFit/>
          </a:bodyPr>
          <a:lstStyle>
            <a:defPPr>
              <a:defRPr lang="es-ES"/>
            </a:defPPr>
            <a:lvl1pPr marL="342900" indent="-342900">
              <a:lnSpc>
                <a:spcPct val="100000"/>
              </a:lnSpc>
              <a:buClr>
                <a:schemeClr val="accent2"/>
              </a:buClr>
              <a:buFont typeface="Arial" panose="020B0604020202020204" pitchFamily="34" charset="0"/>
              <a:buChar char="•"/>
              <a:defRPr sz="2400"/>
            </a:lvl1pPr>
          </a:lstStyle>
          <a:p>
            <a:r>
              <a:rPr lang="en-US"/>
              <a:t>Develop and share local innovations</a:t>
            </a:r>
            <a:endParaRPr lang="en-GB" dirty="0"/>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wrap="square" rtlCol="0">
            <a:spAutoFit/>
          </a:bodyPr>
          <a:lstStyle>
            <a:defPPr>
              <a:defRPr lang="es-ES"/>
            </a:defPPr>
            <a:lvl1pPr marL="342900" indent="-342900">
              <a:lnSpc>
                <a:spcPct val="100000"/>
              </a:lnSpc>
              <a:buClr>
                <a:schemeClr val="accent2"/>
              </a:buClr>
              <a:buFont typeface="Arial" panose="020B0604020202020204" pitchFamily="34" charset="0"/>
              <a:buChar char="•"/>
              <a:defRPr sz="2400"/>
            </a:lvl1pPr>
          </a:lstStyle>
          <a:p>
            <a:r>
              <a:rPr lang="en-US"/>
              <a:t>Ensure that DHIS2 meets local needs</a:t>
            </a:r>
            <a:endParaRPr lang="en-GB" dirty="0"/>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spd="med" p14:dur="700" advClick="0" advTm="44606">
        <p:fade/>
      </p:transition>
    </mc:Choice>
    <mc:Fallback>
      <p:transition spd="med" advClick="0" advTm="446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3" grpId="0"/>
      <p:bldP spid="29" grpId="0" animBg="1"/>
      <p:bldP spid="30" grpId="0"/>
      <p:bldP spid="31"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a:r>
              <a:rPr lang="en-GB" dirty="0"/>
              <a:t>Summary</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name="adj" fmla="val 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wrap="square" rtlCol="0">
            <a:spAutoFit/>
          </a:bodyPr>
          <a:lstStyle/>
          <a:p>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id="30" name="Picture 29" descr="Logo, company name&#10;&#10;Description automatically generated">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id="32" name="Picture 31" descr="Logo, company name&#10;&#10;Description automatically generated">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id="33" name="Picture 32" descr="Graphical user interface, text, application&#10;&#10;Description automatically generated">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id="34" name="Picture 33" descr="A picture containing text, clipart&#10;&#10;Description automatically generated">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id="35" name="Picture 34" descr="Logo&#10;&#10;Description automatically generated">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id="36" name="Picture 35" descr="Logo&#10;&#10;Description automatically generated with medium confidence">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id="37" name="Picture 36" descr="A blue logo with white text&#10;&#10;Description automatically generated with low confidence">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id="38" name="Picture 37" descr="A red and white logo&#10;&#10;Description automatically generated with low confidence">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id="39" name="Picture 38" descr="A picture containing text&#10;&#10;Description automatically generated">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id="40" name="Picture 39" descr="Logo, company name&#10;&#10;Description automatically generated">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spd="med" p14:dur="700" advClick="0" advTm="13805">
        <p:fade/>
      </p:transition>
    </mc:Choice>
    <mc:Fallback>
      <p:transition spd="med" advClick="0" advTm="138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500"/>
                            </p:stCondLst>
                            <p:childTnLst>
                              <p:par>
                                <p:cTn id="15" presetID="35" presetClass="path" presetSubtype="0" accel="50000" decel="50000" fill="hold" nodeType="afterEffect">
                                  <p:stCondLst>
                                    <p:cond delay="0"/>
                                  </p:stCondLst>
                                  <p:childTnLst>
                                    <p:animMotion origin="layout" path="M -3.95833E-6 -3.33333E-6 L -0.21015 -3.33333E-6 " pathEditMode="relative" rAng="0" ptsTypes="AA">
                                      <p:cBhvr>
                                        <p:cTn id="16" dur="2000" fill="hold"/>
                                        <p:tgtEl>
                                          <p:spTgt spid="3"/>
                                        </p:tgtEl>
                                        <p:attrNameLst>
                                          <p:attrName>ppt_x</p:attrName>
                                          <p:attrName>ppt_y</p:attrName>
                                        </p:attrNameLst>
                                      </p:cBhvr>
                                      <p:rCtr x="-105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a:r>
              <a:rPr lang="en-GB" dirty="0"/>
              <a:t>DHIS2 &amp;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spd="slow" p14:dur="2000" advClick="0" advTm="8880"/>
    </mc:Choice>
    <mc:Fallback>
      <p:transition spd="slow" advClick="0" advTm="8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a:r>
              <a:rPr lang="en-GB" dirty="0"/>
              <a:t>DHIS2 &amp;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id="12" name="Graphic 11" descr="Badge Question Mark with solid fill">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name="connsiteX0" fmla="*/ 118633 w 237287"/>
                <a:gd name="connsiteY0" fmla="*/ 86144 h 237331"/>
                <a:gd name="connsiteX1" fmla="*/ 151127 w 237287"/>
                <a:gd name="connsiteY1" fmla="*/ 118758 h 237331"/>
                <a:gd name="connsiteX2" fmla="*/ 150472 w 237287"/>
                <a:gd name="connsiteY2" fmla="*/ 125197 h 237331"/>
                <a:gd name="connsiteX3" fmla="*/ 125163 w 237287"/>
                <a:gd name="connsiteY3" fmla="*/ 150519 h 237331"/>
                <a:gd name="connsiteX4" fmla="*/ 86812 w 237287"/>
                <a:gd name="connsiteY4" fmla="*/ 125150 h 237331"/>
                <a:gd name="connsiteX5" fmla="*/ 112181 w 237287"/>
                <a:gd name="connsiteY5" fmla="*/ 86799 h 237331"/>
                <a:gd name="connsiteX6" fmla="*/ 118633 w 237287"/>
                <a:gd name="connsiteY6" fmla="*/ 86144 h 237331"/>
                <a:gd name="connsiteX7" fmla="*/ 118633 w 237287"/>
                <a:gd name="connsiteY7" fmla="*/ 0 h 237331"/>
                <a:gd name="connsiteX8" fmla="*/ 0 w 237287"/>
                <a:gd name="connsiteY8" fmla="*/ 118668 h 237331"/>
                <a:gd name="connsiteX9" fmla="*/ 241 w 237287"/>
                <a:gd name="connsiteY9" fmla="*/ 126244 h 237331"/>
                <a:gd name="connsiteX10" fmla="*/ 111065 w 237287"/>
                <a:gd name="connsiteY10" fmla="*/ 237086 h 237331"/>
                <a:gd name="connsiteX11" fmla="*/ 237042 w 237287"/>
                <a:gd name="connsiteY11" fmla="*/ 126235 h 237331"/>
                <a:gd name="connsiteX12" fmla="*/ 126188 w 237287"/>
                <a:gd name="connsiteY12" fmla="*/ 258 h 237331"/>
                <a:gd name="connsiteX13" fmla="*/ 118637 w 237287"/>
                <a:gd name="connsiteY13" fmla="*/ 17 h 23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287" h="237331">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w="4306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name="connsiteX0" fmla="*/ 206476 w 412926"/>
                <a:gd name="connsiteY0" fmla="*/ 86153 h 413011"/>
                <a:gd name="connsiteX1" fmla="*/ 326784 w 412926"/>
                <a:gd name="connsiteY1" fmla="*/ 206780 h 413011"/>
                <a:gd name="connsiteX2" fmla="*/ 326539 w 412926"/>
                <a:gd name="connsiteY2" fmla="*/ 214300 h 413011"/>
                <a:gd name="connsiteX3" fmla="*/ 214211 w 412926"/>
                <a:gd name="connsiteY3" fmla="*/ 326628 h 413011"/>
                <a:gd name="connsiteX4" fmla="*/ 86413 w 412926"/>
                <a:gd name="connsiteY4" fmla="*/ 214197 h 413011"/>
                <a:gd name="connsiteX5" fmla="*/ 198843 w 412926"/>
                <a:gd name="connsiteY5" fmla="*/ 86398 h 413011"/>
                <a:gd name="connsiteX6" fmla="*/ 206458 w 412926"/>
                <a:gd name="connsiteY6" fmla="*/ 86153 h 413011"/>
                <a:gd name="connsiteX7" fmla="*/ 204464 w 412926"/>
                <a:gd name="connsiteY7" fmla="*/ 9 h 413011"/>
                <a:gd name="connsiteX8" fmla="*/ 10 w 412926"/>
                <a:gd name="connsiteY8" fmla="*/ 208512 h 413011"/>
                <a:gd name="connsiteX9" fmla="*/ 161 w 412926"/>
                <a:gd name="connsiteY9" fmla="*/ 214593 h 413011"/>
                <a:gd name="connsiteX10" fmla="*/ 198417 w 412926"/>
                <a:gd name="connsiteY10" fmla="*/ 412854 h 413011"/>
                <a:gd name="connsiteX11" fmla="*/ 412769 w 412926"/>
                <a:gd name="connsiteY11" fmla="*/ 214507 h 413011"/>
                <a:gd name="connsiteX12" fmla="*/ 214418 w 412926"/>
                <a:gd name="connsiteY12" fmla="*/ 155 h 413011"/>
                <a:gd name="connsiteX13" fmla="*/ 206458 w 412926"/>
                <a:gd name="connsiteY13" fmla="*/ 0 h 41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2926" h="413011">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w="4306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name="connsiteX0" fmla="*/ 1514376 w 2960427"/>
                <a:gd name="connsiteY0" fmla="*/ 86144 h 2067553"/>
                <a:gd name="connsiteX1" fmla="*/ 1862269 w 2960427"/>
                <a:gd name="connsiteY1" fmla="*/ 375127 h 2067553"/>
                <a:gd name="connsiteX2" fmla="*/ 1862652 w 2960427"/>
                <a:gd name="connsiteY2" fmla="*/ 375484 h 2067553"/>
                <a:gd name="connsiteX3" fmla="*/ 1862906 w 2960427"/>
                <a:gd name="connsiteY3" fmla="*/ 375372 h 2067553"/>
                <a:gd name="connsiteX4" fmla="*/ 2083982 w 2960427"/>
                <a:gd name="connsiteY4" fmla="*/ 300681 h 2067553"/>
                <a:gd name="connsiteX5" fmla="*/ 2441565 w 2960427"/>
                <a:gd name="connsiteY5" fmla="*/ 658179 h 2067553"/>
                <a:gd name="connsiteX6" fmla="*/ 2431013 w 2960427"/>
                <a:gd name="connsiteY6" fmla="*/ 739757 h 2067553"/>
                <a:gd name="connsiteX7" fmla="*/ 2431504 w 2960427"/>
                <a:gd name="connsiteY7" fmla="*/ 740252 h 2067553"/>
                <a:gd name="connsiteX8" fmla="*/ 2513022 w 2960427"/>
                <a:gd name="connsiteY8" fmla="*/ 729691 h 2067553"/>
                <a:gd name="connsiteX9" fmla="*/ 2513061 w 2960427"/>
                <a:gd name="connsiteY9" fmla="*/ 729691 h 2067553"/>
                <a:gd name="connsiteX10" fmla="*/ 2520559 w 2960427"/>
                <a:gd name="connsiteY10" fmla="*/ 729691 h 2067553"/>
                <a:gd name="connsiteX11" fmla="*/ 2874172 w 2960427"/>
                <a:gd name="connsiteY11" fmla="*/ 1091134 h 2067553"/>
                <a:gd name="connsiteX12" fmla="*/ 2516890 w 2960427"/>
                <a:gd name="connsiteY12" fmla="*/ 1444768 h 2067553"/>
                <a:gd name="connsiteX13" fmla="*/ 2513061 w 2960427"/>
                <a:gd name="connsiteY13" fmla="*/ 1444746 h 2067553"/>
                <a:gd name="connsiteX14" fmla="*/ 2370686 w 2960427"/>
                <a:gd name="connsiteY14" fmla="*/ 1412826 h 2067553"/>
                <a:gd name="connsiteX15" fmla="*/ 2370165 w 2960427"/>
                <a:gd name="connsiteY15" fmla="*/ 1412955 h 2067553"/>
                <a:gd name="connsiteX16" fmla="*/ 2370113 w 2960427"/>
                <a:gd name="connsiteY16" fmla="*/ 1413196 h 2067553"/>
                <a:gd name="connsiteX17" fmla="*/ 2370113 w 2960427"/>
                <a:gd name="connsiteY17" fmla="*/ 1444746 h 2067553"/>
                <a:gd name="connsiteX18" fmla="*/ 2012646 w 2960427"/>
                <a:gd name="connsiteY18" fmla="*/ 1802295 h 2067553"/>
                <a:gd name="connsiteX19" fmla="*/ 2011728 w 2960427"/>
                <a:gd name="connsiteY19" fmla="*/ 1802295 h 2067553"/>
                <a:gd name="connsiteX20" fmla="*/ 1727329 w 2960427"/>
                <a:gd name="connsiteY20" fmla="*/ 1656561 h 2067553"/>
                <a:gd name="connsiteX21" fmla="*/ 1726605 w 2960427"/>
                <a:gd name="connsiteY21" fmla="*/ 1656759 h 2067553"/>
                <a:gd name="connsiteX22" fmla="*/ 1370494 w 2960427"/>
                <a:gd name="connsiteY22" fmla="*/ 1981311 h 2067553"/>
                <a:gd name="connsiteX23" fmla="*/ 1369956 w 2960427"/>
                <a:gd name="connsiteY23" fmla="*/ 1981311 h 2067553"/>
                <a:gd name="connsiteX24" fmla="*/ 1011752 w 2960427"/>
                <a:gd name="connsiteY24" fmla="*/ 1623529 h 2067553"/>
                <a:gd name="connsiteX25" fmla="*/ 1015198 w 2960427"/>
                <a:gd name="connsiteY25" fmla="*/ 1585165 h 2067553"/>
                <a:gd name="connsiteX26" fmla="*/ 1014539 w 2960427"/>
                <a:gd name="connsiteY26" fmla="*/ 1584803 h 2067553"/>
                <a:gd name="connsiteX27" fmla="*/ 830324 w 2960427"/>
                <a:gd name="connsiteY27" fmla="*/ 1657724 h 2067553"/>
                <a:gd name="connsiteX28" fmla="*/ 796534 w 2960427"/>
                <a:gd name="connsiteY28" fmla="*/ 1659322 h 2067553"/>
                <a:gd name="connsiteX29" fmla="*/ 443478 w 2960427"/>
                <a:gd name="connsiteY29" fmla="*/ 1337859 h 2067553"/>
                <a:gd name="connsiteX30" fmla="*/ 443107 w 2960427"/>
                <a:gd name="connsiteY30" fmla="*/ 1337488 h 2067553"/>
                <a:gd name="connsiteX31" fmla="*/ 429204 w 2960427"/>
                <a:gd name="connsiteY31" fmla="*/ 1337226 h 2067553"/>
                <a:gd name="connsiteX32" fmla="*/ 86437 w 2960427"/>
                <a:gd name="connsiteY32" fmla="*/ 965471 h 2067553"/>
                <a:gd name="connsiteX33" fmla="*/ 439860 w 2960427"/>
                <a:gd name="connsiteY33" fmla="*/ 622433 h 2067553"/>
                <a:gd name="connsiteX34" fmla="*/ 521425 w 2960427"/>
                <a:gd name="connsiteY34" fmla="*/ 632999 h 2067553"/>
                <a:gd name="connsiteX35" fmla="*/ 521912 w 2960427"/>
                <a:gd name="connsiteY35" fmla="*/ 632508 h 2067553"/>
                <a:gd name="connsiteX36" fmla="*/ 511350 w 2960427"/>
                <a:gd name="connsiteY36" fmla="*/ 550925 h 2067553"/>
                <a:gd name="connsiteX37" fmla="*/ 868818 w 2960427"/>
                <a:gd name="connsiteY37" fmla="*/ 193428 h 2067553"/>
                <a:gd name="connsiteX38" fmla="*/ 1164959 w 2960427"/>
                <a:gd name="connsiteY38" fmla="*/ 353561 h 2067553"/>
                <a:gd name="connsiteX39" fmla="*/ 1165683 w 2960427"/>
                <a:gd name="connsiteY39" fmla="*/ 353449 h 2067553"/>
                <a:gd name="connsiteX40" fmla="*/ 1505486 w 2960427"/>
                <a:gd name="connsiteY40" fmla="*/ 86299 h 2067553"/>
                <a:gd name="connsiteX41" fmla="*/ 1514376 w 2960427"/>
                <a:gd name="connsiteY41" fmla="*/ 86144 h 2067553"/>
                <a:gd name="connsiteX42" fmla="*/ 1514376 w 2960427"/>
                <a:gd name="connsiteY42" fmla="*/ 0 h 2067553"/>
                <a:gd name="connsiteX43" fmla="*/ 1514376 w 2960427"/>
                <a:gd name="connsiteY43" fmla="*/ 0 h 2067553"/>
                <a:gd name="connsiteX44" fmla="*/ 1511663 w 2960427"/>
                <a:gd name="connsiteY44" fmla="*/ 0 h 2067553"/>
                <a:gd name="connsiteX45" fmla="*/ 1141356 w 2960427"/>
                <a:gd name="connsiteY45" fmla="*/ 201758 h 2067553"/>
                <a:gd name="connsiteX46" fmla="*/ 868951 w 2960427"/>
                <a:gd name="connsiteY46" fmla="*/ 107262 h 2067553"/>
                <a:gd name="connsiteX47" fmla="*/ 425487 w 2960427"/>
                <a:gd name="connsiteY47" fmla="*/ 536690 h 2067553"/>
                <a:gd name="connsiteX48" fmla="*/ 379 w 2960427"/>
                <a:gd name="connsiteY48" fmla="*/ 998120 h 2067553"/>
                <a:gd name="connsiteX49" fmla="*/ 370397 w 2960427"/>
                <a:gd name="connsiteY49" fmla="*/ 1417512 h 2067553"/>
                <a:gd name="connsiteX50" fmla="*/ 796578 w 2960427"/>
                <a:gd name="connsiteY50" fmla="*/ 1745466 h 2067553"/>
                <a:gd name="connsiteX51" fmla="*/ 838465 w 2960427"/>
                <a:gd name="connsiteY51" fmla="*/ 1743489 h 2067553"/>
                <a:gd name="connsiteX52" fmla="*/ 936932 w 2960427"/>
                <a:gd name="connsiteY52" fmla="*/ 1722685 h 2067553"/>
                <a:gd name="connsiteX53" fmla="*/ 1470167 w 2960427"/>
                <a:gd name="connsiteY53" fmla="*/ 2056084 h 2067553"/>
                <a:gd name="connsiteX54" fmla="*/ 1770840 w 2960427"/>
                <a:gd name="connsiteY54" fmla="*/ 1815833 h 2067553"/>
                <a:gd name="connsiteX55" fmla="*/ 2011728 w 2960427"/>
                <a:gd name="connsiteY55" fmla="*/ 1888448 h 2067553"/>
                <a:gd name="connsiteX56" fmla="*/ 2448754 w 2960427"/>
                <a:gd name="connsiteY56" fmla="*/ 1525063 h 2067553"/>
                <a:gd name="connsiteX57" fmla="*/ 2510713 w 2960427"/>
                <a:gd name="connsiteY57" fmla="*/ 1530869 h 2067553"/>
                <a:gd name="connsiteX58" fmla="*/ 2516881 w 2960427"/>
                <a:gd name="connsiteY58" fmla="*/ 1530920 h 2067553"/>
                <a:gd name="connsiteX59" fmla="*/ 2960428 w 2960427"/>
                <a:gd name="connsiteY59" fmla="*/ 1087081 h 2067553"/>
                <a:gd name="connsiteX60" fmla="*/ 2527442 w 2960427"/>
                <a:gd name="connsiteY60" fmla="*/ 643663 h 2067553"/>
                <a:gd name="connsiteX61" fmla="*/ 2084201 w 2960427"/>
                <a:gd name="connsiteY61" fmla="*/ 214537 h 2067553"/>
                <a:gd name="connsiteX62" fmla="*/ 1911005 w 2960427"/>
                <a:gd name="connsiteY62" fmla="*/ 249395 h 2067553"/>
                <a:gd name="connsiteX63" fmla="*/ 1514385 w 2960427"/>
                <a:gd name="connsiteY63" fmla="*/ 0 h 206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60427" h="2067553">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w="4306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name="connsiteX0" fmla="*/ 930979 w 2106097"/>
                <a:gd name="connsiteY0" fmla="*/ 61913 h 2498872"/>
                <a:gd name="connsiteX1" fmla="*/ 1800041 w 2106097"/>
                <a:gd name="connsiteY1" fmla="*/ 929301 h 2498872"/>
                <a:gd name="connsiteX2" fmla="*/ 1799388 w 2106097"/>
                <a:gd name="connsiteY2" fmla="*/ 963854 h 2498872"/>
                <a:gd name="connsiteX3" fmla="*/ 1799348 w 2106097"/>
                <a:gd name="connsiteY3" fmla="*/ 964981 h 2498872"/>
                <a:gd name="connsiteX4" fmla="*/ 1799348 w 2106097"/>
                <a:gd name="connsiteY4" fmla="*/ 998114 h 2498872"/>
                <a:gd name="connsiteX5" fmla="*/ 1807585 w 2106097"/>
                <a:gd name="connsiteY5" fmla="*/ 1012443 h 2498872"/>
                <a:gd name="connsiteX6" fmla="*/ 2021183 w 2106097"/>
                <a:gd name="connsiteY6" fmla="*/ 1384023 h 2498872"/>
                <a:gd name="connsiteX7" fmla="*/ 2022010 w 2106097"/>
                <a:gd name="connsiteY7" fmla="*/ 1385460 h 2498872"/>
                <a:gd name="connsiteX8" fmla="*/ 2022914 w 2106097"/>
                <a:gd name="connsiteY8" fmla="*/ 1386850 h 2498872"/>
                <a:gd name="connsiteX9" fmla="*/ 2038568 w 2106097"/>
                <a:gd name="connsiteY9" fmla="*/ 1473862 h 2498872"/>
                <a:gd name="connsiteX10" fmla="*/ 1993252 w 2106097"/>
                <a:gd name="connsiteY10" fmla="*/ 1508006 h 2498872"/>
                <a:gd name="connsiteX11" fmla="*/ 1799348 w 2106097"/>
                <a:gd name="connsiteY11" fmla="*/ 1508006 h 2498872"/>
                <a:gd name="connsiteX12" fmla="*/ 1799348 w 2106097"/>
                <a:gd name="connsiteY12" fmla="*/ 1755709 h 2498872"/>
                <a:gd name="connsiteX13" fmla="*/ 1712218 w 2106097"/>
                <a:gd name="connsiteY13" fmla="*/ 1975130 h 2498872"/>
                <a:gd name="connsiteX14" fmla="*/ 1495958 w 2106097"/>
                <a:gd name="connsiteY14" fmla="*/ 2065370 h 2498872"/>
                <a:gd name="connsiteX15" fmla="*/ 1282360 w 2106097"/>
                <a:gd name="connsiteY15" fmla="*/ 2065370 h 2498872"/>
                <a:gd name="connsiteX16" fmla="*/ 1282360 w 2106097"/>
                <a:gd name="connsiteY16" fmla="*/ 2436960 h 2498872"/>
                <a:gd name="connsiteX17" fmla="*/ 427912 w 2106097"/>
                <a:gd name="connsiteY17" fmla="*/ 2436960 h 2498872"/>
                <a:gd name="connsiteX18" fmla="*/ 427912 w 2106097"/>
                <a:gd name="connsiteY18" fmla="*/ 1685076 h 2498872"/>
                <a:gd name="connsiteX19" fmla="*/ 403880 w 2106097"/>
                <a:gd name="connsiteY19" fmla="*/ 1666484 h 2498872"/>
                <a:gd name="connsiteX20" fmla="*/ 62609 w 2106097"/>
                <a:gd name="connsiteY20" fmla="*/ 966108 h 2498872"/>
                <a:gd name="connsiteX21" fmla="*/ 62609 w 2106097"/>
                <a:gd name="connsiteY21" fmla="*/ 964990 h 2498872"/>
                <a:gd name="connsiteX22" fmla="*/ 62569 w 2106097"/>
                <a:gd name="connsiteY22" fmla="*/ 963864 h 2498872"/>
                <a:gd name="connsiteX23" fmla="*/ 896422 w 2106097"/>
                <a:gd name="connsiteY23" fmla="*/ 62568 h 2498872"/>
                <a:gd name="connsiteX24" fmla="*/ 930979 w 2106097"/>
                <a:gd name="connsiteY24" fmla="*/ 61913 h 2498872"/>
                <a:gd name="connsiteX25" fmla="*/ 930979 w 2106097"/>
                <a:gd name="connsiteY25" fmla="*/ 0 h 2498872"/>
                <a:gd name="connsiteX26" fmla="*/ 0 w 2106097"/>
                <a:gd name="connsiteY26" fmla="*/ 929301 h 2498872"/>
                <a:gd name="connsiteX27" fmla="*/ 697 w 2106097"/>
                <a:gd name="connsiteY27" fmla="*/ 966108 h 2498872"/>
                <a:gd name="connsiteX28" fmla="*/ 365999 w 2106097"/>
                <a:gd name="connsiteY28" fmla="*/ 1715460 h 2498872"/>
                <a:gd name="connsiteX29" fmla="*/ 365999 w 2106097"/>
                <a:gd name="connsiteY29" fmla="*/ 2498873 h 2498872"/>
                <a:gd name="connsiteX30" fmla="*/ 1344266 w 2106097"/>
                <a:gd name="connsiteY30" fmla="*/ 2498873 h 2498872"/>
                <a:gd name="connsiteX31" fmla="*/ 1344266 w 2106097"/>
                <a:gd name="connsiteY31" fmla="*/ 2127292 h 2498872"/>
                <a:gd name="connsiteX32" fmla="*/ 1495952 w 2106097"/>
                <a:gd name="connsiteY32" fmla="*/ 2127292 h 2498872"/>
                <a:gd name="connsiteX33" fmla="*/ 1755984 w 2106097"/>
                <a:gd name="connsiteY33" fmla="*/ 2018914 h 2498872"/>
                <a:gd name="connsiteX34" fmla="*/ 1861236 w 2106097"/>
                <a:gd name="connsiteY34" fmla="*/ 1755718 h 2498872"/>
                <a:gd name="connsiteX35" fmla="*/ 1861236 w 2106097"/>
                <a:gd name="connsiteY35" fmla="*/ 1569928 h 2498872"/>
                <a:gd name="connsiteX36" fmla="*/ 1997443 w 2106097"/>
                <a:gd name="connsiteY36" fmla="*/ 1569928 h 2498872"/>
                <a:gd name="connsiteX37" fmla="*/ 2074834 w 2106097"/>
                <a:gd name="connsiteY37" fmla="*/ 1353172 h 2498872"/>
                <a:gd name="connsiteX38" fmla="*/ 1861236 w 2106097"/>
                <a:gd name="connsiteY38" fmla="*/ 981592 h 2498872"/>
                <a:gd name="connsiteX39" fmla="*/ 1861236 w 2106097"/>
                <a:gd name="connsiteY39" fmla="*/ 966114 h 2498872"/>
                <a:gd name="connsiteX40" fmla="*/ 967767 w 2106097"/>
                <a:gd name="connsiteY40" fmla="*/ 696 h 2498872"/>
                <a:gd name="connsiteX41" fmla="*/ 930979 w 2106097"/>
                <a:gd name="connsiteY41" fmla="*/ 0 h 249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06097" h="2498872">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w="30956" cap="flat">
              <a:noFill/>
              <a:prstDash val="solid"/>
              <a:miter/>
            </a:ln>
          </p:spPr>
          <p:txBody>
            <a:bodyPr rtlCol="0" anchor="ctr"/>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spd="med" advClick="0" advTm="10824">
        <p159:morph option="byObject"/>
      </p:transition>
    </mc:Choice>
    <mc:Fallback>
      <p:transition spd="med" advClick="0" advTm="108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a:r>
              <a:rPr lang="en-GB" dirty="0"/>
              <a:t>HISP and the origins of DHIS2</a:t>
            </a:r>
          </a:p>
        </p:txBody>
      </p:sp>
      <p:pic>
        <p:nvPicPr>
          <p:cNvPr id="5" name="Picture 4" descr="Logo, company name&#10;&#10;Description automatically generated">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id="9" name="Picture 8" descr="Logo&#10;&#10;Description automatically generated">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wrap="square" rtlCol="0">
            <a:spAutoFit/>
          </a:bodyPr>
          <a:lstStyle/>
          <a:p>
            <a:pPr algn="l">
              <a:buClr>
                <a:srgbClr val="008CCF"/>
              </a:buClr>
            </a:pPr>
            <a:r>
              <a:rPr lang="en-GB" sz="2800" dirty="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dirty="0"/>
              <a:t>Health Information Systems Programme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dirty="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w="47625" cap="flat">
            <a:solidFill>
              <a:srgbClr val="FF8F0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w="47625" cap="flat">
            <a:solidFill>
              <a:srgbClr val="FF8F0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w="47625" cap="flat">
            <a:solidFill>
              <a:srgbClr val="FF8F0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406" advClick="0" advTm="20141">
        <p159:morph option="byObject"/>
      </p:transition>
    </mc:Choice>
    <mc:Fallback>
      <p:transition spd="slow" advClick="0" advTm="201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22" presetClass="entr" presetSubtype="1"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par>
                          <p:cTn id="23" fill="hold">
                            <p:stCondLst>
                              <p:cond delay="500"/>
                            </p:stCondLst>
                            <p:childTnLst>
                              <p:par>
                                <p:cTn id="24" presetID="22" presetClass="exit" presetSubtype="1" fill="hold" nodeType="afterEffect">
                                  <p:stCondLst>
                                    <p:cond delay="0"/>
                                  </p:stCondLst>
                                  <p:childTnLst>
                                    <p:animEffect transition="out" filter="wipe(up)">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par>
                                <p:cTn id="38" presetID="22" presetClass="entr" presetSubtype="8"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500"/>
                            </p:stCondLst>
                            <p:childTnLst>
                              <p:par>
                                <p:cTn id="42" presetID="22" presetClass="exit" presetSubtype="2" fill="hold" nodeType="afterEffect">
                                  <p:stCondLst>
                                    <p:cond delay="0"/>
                                  </p:stCondLst>
                                  <p:childTnLst>
                                    <p:animEffect transition="out" filter="wipe(right)">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22" presetClass="exit" presetSubtype="8" fill="hold" nodeType="withEffect">
                                  <p:stCondLst>
                                    <p:cond delay="0"/>
                                  </p:stCondLst>
                                  <p:childTnLst>
                                    <p:animEffect transition="out" filter="wipe(left)">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a:r>
              <a:rPr lang="en-GB" dirty="0">
                <a:solidFill>
                  <a:srgbClr val="2196F3"/>
                </a:solidFill>
              </a:rPr>
              <a:t>Growth of the HISP network</a:t>
            </a:r>
          </a:p>
        </p:txBody>
      </p:sp>
      <p:pic>
        <p:nvPicPr>
          <p:cNvPr id="10" name="Picture 9" descr="Logo, company name&#10;&#10;Description automatically generated">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id="12" name="Picture 11" descr="Logo, company name&#10;&#10;Description automatically generated">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id="15" name="Picture 14" descr="Logo&#10;&#10;Description automatically generated">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id="17" name="Picture 16" descr="A blue logo with white text&#10;&#10;Description automatically generated with low confidence">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id="18" name="Picture 17" descr="A red and white logo&#10;&#10;Description automatically generated with low confidence">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id="20" name="Picture 19" descr="Logo, company name&#10;&#10;Description automatically generated">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5" advClick="0" advTm="22800">
        <p159:morph option="byObject"/>
      </p:transition>
    </mc:Choice>
    <mc:Fallback>
      <p:transition spd="med" advClick="0" advTm="228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000"/>
                            </p:stCondLst>
                            <p:childTnLst>
                              <p:par>
                                <p:cTn id="13" presetID="10" presetClass="entr" presetSubtype="0" fill="hold" nodeType="after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childTnLst>
                          </p:cTn>
                        </p:par>
                        <p:par>
                          <p:cTn id="16" fill="hold">
                            <p:stCondLst>
                              <p:cond delay="1500"/>
                            </p:stCondLst>
                            <p:childTnLst>
                              <p:par>
                                <p:cTn id="17" presetID="10" presetClass="entr" presetSubtype="0" fill="hold" nodeType="after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2000"/>
                            </p:stCondLst>
                            <p:childTnLst>
                              <p:par>
                                <p:cTn id="21" presetID="10" presetClass="entr" presetSubtype="0" fill="hold" nodeType="afterEffect">
                                  <p:stCondLst>
                                    <p:cond delay="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250"/>
                                        <p:tgtEl>
                                          <p:spTgt spid="14"/>
                                        </p:tgtEl>
                                      </p:cBhvr>
                                    </p:animEffect>
                                  </p:childTnLst>
                                </p:cTn>
                              </p:par>
                            </p:childTnLst>
                          </p:cTn>
                        </p:par>
                        <p:par>
                          <p:cTn id="24" fill="hold">
                            <p:stCondLst>
                              <p:cond delay="2500"/>
                            </p:stCondLst>
                            <p:childTnLst>
                              <p:par>
                                <p:cTn id="25" presetID="10" presetClass="entr" presetSubtype="0" fill="hold" nodeType="afterEffect">
                                  <p:stCondLst>
                                    <p:cond delay="25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3000"/>
                            </p:stCondLst>
                            <p:childTnLst>
                              <p:par>
                                <p:cTn id="29" presetID="10" presetClass="entr" presetSubtype="0" fill="hold" nodeType="afterEffect">
                                  <p:stCondLst>
                                    <p:cond delay="25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5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250"/>
                                        <p:tgtEl>
                                          <p:spTgt spid="4"/>
                                        </p:tgtEl>
                                      </p:cBhvr>
                                    </p:animEffect>
                                  </p:childTnLst>
                                </p:cTn>
                              </p:par>
                            </p:childTnLst>
                          </p:cTn>
                        </p:par>
                        <p:par>
                          <p:cTn id="36" fill="hold">
                            <p:stCondLst>
                              <p:cond delay="3750"/>
                            </p:stCondLst>
                            <p:childTnLst>
                              <p:par>
                                <p:cTn id="37" presetID="10" presetClass="entr" presetSubtype="0" fill="hold" nodeType="afterEffect">
                                  <p:stCondLst>
                                    <p:cond delay="25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childTnLst>
                          </p:cTn>
                        </p:par>
                        <p:par>
                          <p:cTn id="40" fill="hold">
                            <p:stCondLst>
                              <p:cond delay="4250"/>
                            </p:stCondLst>
                            <p:childTnLst>
                              <p:par>
                                <p:cTn id="41" presetID="10" presetClass="entr" presetSubtype="0" fill="hold" nodeType="after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50"/>
                                        <p:tgtEl>
                                          <p:spTgt spid="18"/>
                                        </p:tgtEl>
                                      </p:cBhvr>
                                    </p:animEffect>
                                  </p:childTnLst>
                                </p:cTn>
                              </p:par>
                            </p:childTnLst>
                          </p:cTn>
                        </p:par>
                        <p:par>
                          <p:cTn id="44" fill="hold">
                            <p:stCondLst>
                              <p:cond delay="4750"/>
                            </p:stCondLst>
                            <p:childTnLst>
                              <p:par>
                                <p:cTn id="45" presetID="10" presetClass="entr" presetSubtype="0" fill="hold" nodeType="after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250"/>
                                        <p:tgtEl>
                                          <p:spTgt spid="19"/>
                                        </p:tgtEl>
                                      </p:cBhvr>
                                    </p:animEffect>
                                  </p:childTnLst>
                                </p:cTn>
                              </p:par>
                            </p:childTnLst>
                          </p:cTn>
                        </p:par>
                        <p:par>
                          <p:cTn id="48" fill="hold">
                            <p:stCondLst>
                              <p:cond delay="5250"/>
                            </p:stCondLst>
                            <p:childTnLst>
                              <p:par>
                                <p:cTn id="49" presetID="10" presetClass="entr" presetSubtype="0" fill="hold" nodeType="afterEffect">
                                  <p:stCondLst>
                                    <p:cond delay="25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50"/>
                                        <p:tgtEl>
                                          <p:spTgt spid="20"/>
                                        </p:tgtEl>
                                      </p:cBhvr>
                                    </p:animEffect>
                                  </p:childTnLst>
                                </p:cTn>
                              </p:par>
                            </p:childTnLst>
                          </p:cTn>
                        </p:par>
                        <p:par>
                          <p:cTn id="52" fill="hold">
                            <p:stCondLst>
                              <p:cond delay="575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250"/>
                                        <p:tgtEl>
                                          <p:spTgt spid="21"/>
                                        </p:tgtEl>
                                      </p:cBhvr>
                                    </p:animEffect>
                                  </p:childTnLst>
                                </p:cTn>
                              </p:par>
                            </p:childTnLst>
                          </p:cTn>
                        </p:par>
                        <p:par>
                          <p:cTn id="56" fill="hold">
                            <p:stCondLst>
                              <p:cond delay="6000"/>
                            </p:stCondLst>
                            <p:childTnLst>
                              <p:par>
                                <p:cTn id="57" presetID="10" presetClass="entr" presetSubtype="0" fill="hold" nodeType="afterEffect">
                                  <p:stCondLst>
                                    <p:cond delay="250"/>
                                  </p:stCondLst>
                                  <p:childTnLst>
                                    <p:set>
                                      <p:cBhvr>
                                        <p:cTn id="58" dur="1" fill="hold">
                                          <p:stCondLst>
                                            <p:cond delay="0"/>
                                          </p:stCondLst>
                                        </p:cTn>
                                        <p:tgtEl>
                                          <p:spTgt spid="1030"/>
                                        </p:tgtEl>
                                        <p:attrNameLst>
                                          <p:attrName>style.visibility</p:attrName>
                                        </p:attrNameLst>
                                      </p:cBhvr>
                                      <p:to>
                                        <p:strVal val="visible"/>
                                      </p:to>
                                    </p:set>
                                    <p:animEffect transition="in" filter="fade">
                                      <p:cBhvr>
                                        <p:cTn id="59" dur="250"/>
                                        <p:tgtEl>
                                          <p:spTgt spid="1030"/>
                                        </p:tgtEl>
                                      </p:cBhvr>
                                    </p:animEffect>
                                  </p:childTnLst>
                                </p:cTn>
                              </p:par>
                            </p:childTnLst>
                          </p:cTn>
                        </p:par>
                        <p:par>
                          <p:cTn id="60" fill="hold">
                            <p:stCondLst>
                              <p:cond delay="6500"/>
                            </p:stCondLst>
                            <p:childTnLst>
                              <p:par>
                                <p:cTn id="61" presetID="10" presetClass="entr" presetSubtype="0" fill="hold" nodeType="afterEffect">
                                  <p:stCondLst>
                                    <p:cond delay="25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250"/>
                                        <p:tgtEl>
                                          <p:spTgt spid="1026"/>
                                        </p:tgtEl>
                                      </p:cBhvr>
                                    </p:animEffect>
                                  </p:childTnLst>
                                </p:cTn>
                              </p:par>
                            </p:childTnLst>
                          </p:cTn>
                        </p:par>
                        <p:par>
                          <p:cTn id="64" fill="hold">
                            <p:stCondLst>
                              <p:cond delay="7000"/>
                            </p:stCondLst>
                            <p:childTnLst>
                              <p:par>
                                <p:cTn id="65" presetID="10" presetClass="entr" presetSubtype="0" fill="hold" nodeType="afterEffect">
                                  <p:stCondLst>
                                    <p:cond delay="250"/>
                                  </p:stCondLst>
                                  <p:childTnLst>
                                    <p:set>
                                      <p:cBhvr>
                                        <p:cTn id="66" dur="1" fill="hold">
                                          <p:stCondLst>
                                            <p:cond delay="0"/>
                                          </p:stCondLst>
                                        </p:cTn>
                                        <p:tgtEl>
                                          <p:spTgt spid="1028"/>
                                        </p:tgtEl>
                                        <p:attrNameLst>
                                          <p:attrName>style.visibility</p:attrName>
                                        </p:attrNameLst>
                                      </p:cBhvr>
                                      <p:to>
                                        <p:strVal val="visible"/>
                                      </p:to>
                                    </p:set>
                                    <p:animEffect transition="in" filter="fade">
                                      <p:cBhvr>
                                        <p:cTn id="67" dur="2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a:r>
              <a:rPr lang="en-GB" dirty="0">
                <a:solidFill>
                  <a:srgbClr val="2196F3"/>
                </a:solidFill>
              </a:rPr>
              <a:t>Growth of the HISP network</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wrap="square" rtlCol="0">
            <a:spAutoFit/>
          </a:bodyPr>
          <a:lstStyle/>
          <a:p>
            <a:pPr algn="l">
              <a:spcAft>
                <a:spcPts val="1200"/>
              </a:spcAft>
              <a:buClr>
                <a:srgbClr val="008CCF"/>
              </a:buClr>
            </a:pPr>
            <a:r>
              <a:rPr lang="en-GB" sz="2400" dirty="0"/>
              <a:t>Direct country support:</a:t>
            </a:r>
          </a:p>
          <a:p>
            <a:pPr marL="342900" indent="-342900">
              <a:spcAft>
                <a:spcPts val="1200"/>
              </a:spcAft>
              <a:buClr>
                <a:srgbClr val="008CCF"/>
              </a:buClr>
              <a:buFont typeface="Rubik" pitchFamily="2" charset="-79"/>
              <a:buChar char="•"/>
            </a:pPr>
            <a:r>
              <a:rPr lang="en-GB" sz="2400"/>
              <a:t>Implementation </a:t>
            </a:r>
            <a:r>
              <a:rPr lang="en-GB" sz="2400" dirty="0"/>
              <a:t>&amp; maintenance</a:t>
            </a:r>
          </a:p>
          <a:p>
            <a:pPr marL="342900" indent="-342900">
              <a:spcAft>
                <a:spcPts val="1200"/>
              </a:spcAft>
              <a:buClr>
                <a:srgbClr val="008CCF"/>
              </a:buClr>
              <a:buFont typeface="Rubik" pitchFamily="2" charset="-79"/>
              <a:buChar char="•"/>
            </a:pPr>
            <a:r>
              <a:rPr lang="en-GB" sz="2400" dirty="0"/>
              <a:t>Capacity building </a:t>
            </a:r>
          </a:p>
          <a:p>
            <a:pPr marL="342900" indent="-342900">
              <a:spcAft>
                <a:spcPts val="1200"/>
              </a:spcAft>
              <a:buClr>
                <a:srgbClr val="008CCF"/>
              </a:buClr>
              <a:buFont typeface="Rubik" pitchFamily="2" charset="-79"/>
              <a:buChar char="•"/>
            </a:pPr>
            <a:r>
              <a:rPr lang="en-GB" sz="2400" dirty="0"/>
              <a:t>System integration</a:t>
            </a:r>
          </a:p>
          <a:p>
            <a:pPr marL="342900" indent="-342900">
              <a:spcAft>
                <a:spcPts val="1200"/>
              </a:spcAft>
              <a:buClr>
                <a:srgbClr val="008CCF"/>
              </a:buClr>
              <a:buFont typeface="Rubik" pitchFamily="2" charset="-79"/>
              <a:buChar char="•"/>
            </a:pPr>
            <a:r>
              <a:rPr lang="en-GB" sz="2400" dirty="0"/>
              <a:t>Innovative solutions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id="20" name="Picture 19" descr="Logo, company name&#10;&#10;Description automatically generated">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id="30" name="Picture 29" descr="Logo, company name&#10;&#10;Description automatically generated">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id="32" name="Picture 31" descr="A picture containing text, clipart&#10;&#10;Description automatically generated">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id="33" name="Picture 32" descr="Logo&#10;&#10;Description automatically generated">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id="34" name="Picture 33" descr="Logo&#10;&#10;Description automatically generated with medium confidence">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id="35" name="Picture 34" descr="A blue logo with white text&#10;&#10;Description automatically generated with low confidence">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id="36" name="Picture 35" descr="A red and white logo&#10;&#10;Description automatically generated with low confidence">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id="37" name="Picture 36" descr="A picture containing text&#10;&#10;Description automatically generated">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id="38" name="Picture 37" descr="Logo, company name&#10;&#10;Description automatically generated">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5" advClick="0" advTm="24864">
        <p159:morph option="byObject"/>
      </p:transition>
    </mc:Choice>
    <mc:Fallback>
      <p:transition spd="med" advClick="0" advTm="248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25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25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25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25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25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a:r>
              <a:rPr lang="en-GB" dirty="0"/>
              <a:t>Collaborating based on shared values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dirty="0"/>
              <a:t>Local </a:t>
            </a:r>
            <a:r>
              <a:rPr lang="es-ES" sz="2400" dirty="0" err="1"/>
              <a:t>ownership</a:t>
            </a:r>
            <a:endParaRPr lang="es-ES" sz="2400" dirty="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dirty="0" err="1"/>
              <a:t>Sustainability</a:t>
            </a:r>
            <a:endParaRPr lang="es-ES" sz="2400" dirty="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dirty="0" err="1"/>
              <a:t>Transparency</a:t>
            </a:r>
            <a:endParaRPr lang="es-ES" sz="2400" dirty="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dirty="0" err="1"/>
              <a:t>Empowering</a:t>
            </a:r>
            <a:r>
              <a:rPr lang="es-ES" sz="2400" dirty="0"/>
              <a:t> data use</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dirty="0"/>
              <a:t>Open-</a:t>
            </a:r>
            <a:r>
              <a:rPr lang="es-ES" sz="2400" dirty="0" err="1"/>
              <a:t>source</a:t>
            </a:r>
            <a:r>
              <a:rPr lang="es-ES" sz="2400" dirty="0"/>
              <a:t> </a:t>
            </a:r>
            <a:r>
              <a:rPr lang="es-ES" sz="2400" dirty="0" err="1"/>
              <a:t>principles</a:t>
            </a:r>
            <a:endParaRPr lang="es-ES" sz="2400" dirty="0"/>
          </a:p>
        </p:txBody>
      </p:sp>
      <p:pic>
        <p:nvPicPr>
          <p:cNvPr id="24" name="Picture 23" descr="Logo, company name&#10;&#10;Description automatically generated">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wrap="square" rtlCol="0">
            <a:spAutoFit/>
          </a:bodyPr>
          <a:lstStyle/>
          <a:p>
            <a:pPr algn="l">
              <a:buClr>
                <a:srgbClr val="008CCF"/>
              </a:buClr>
            </a:pPr>
            <a:r>
              <a:rPr lang="en-GB" sz="2400" dirty="0"/>
              <a:t>Learn more: </a:t>
            </a:r>
            <a:r>
              <a:rPr lang="en-GB" sz="2400" dirty="0">
                <a:solidFill>
                  <a:schemeClr val="accent1"/>
                </a:solidFill>
              </a:rPr>
              <a:t>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spd="med" p14:dur="700" advClick="0" advTm="27624">
        <p:fade/>
      </p:transition>
    </mc:Choice>
    <mc:Fallback>
      <p:transition spd="med" advClick="0" advTm="276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25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25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25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250"/>
                                        <p:tgtEl>
                                          <p:spTgt spid="41"/>
                                        </p:tgtEl>
                                      </p:cBhvr>
                                    </p:animEffect>
                                  </p:childTnLst>
                                </p:cTn>
                              </p:par>
                            </p:childTnLst>
                          </p:cTn>
                        </p:par>
                        <p:par>
                          <p:cTn id="33" fill="hold">
                            <p:stCondLst>
                              <p:cond delay="250"/>
                            </p:stCondLst>
                            <p:childTnLst>
                              <p:par>
                                <p:cTn id="34" presetID="2" presetClass="entr" presetSubtype="4"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9" grpId="0"/>
      <p:bldP spid="40" grpId="0"/>
      <p:bldP spid="41" grpId="0"/>
      <p:bldP spid="2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a:r>
              <a:rPr lang="en-GB" dirty="0"/>
              <a:t>Action research, assessment and information sharing</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id="8" name="Graphic 4" descr="Programmer female outline">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name="connsiteX0" fmla="*/ 704330 w 1010280"/>
                <a:gd name="connsiteY0" fmla="*/ 699611 h 1229429"/>
                <a:gd name="connsiteX1" fmla="*/ 908119 w 1010280"/>
                <a:gd name="connsiteY1" fmla="*/ 807174 h 1229429"/>
                <a:gd name="connsiteX2" fmla="*/ 950270 w 1010280"/>
                <a:gd name="connsiteY2" fmla="*/ 890776 h 1229429"/>
                <a:gd name="connsiteX3" fmla="*/ 978207 w 1010280"/>
                <a:gd name="connsiteY3" fmla="*/ 1113741 h 1229429"/>
                <a:gd name="connsiteX4" fmla="*/ 958729 w 1010280"/>
                <a:gd name="connsiteY4" fmla="*/ 1158055 h 1229429"/>
                <a:gd name="connsiteX5" fmla="*/ 886670 w 1010280"/>
                <a:gd name="connsiteY5" fmla="*/ 1195165 h 1229429"/>
                <a:gd name="connsiteX6" fmla="*/ 886670 w 1010280"/>
                <a:gd name="connsiteY6" fmla="*/ 1229429 h 1229429"/>
                <a:gd name="connsiteX7" fmla="*/ 976521 w 1010280"/>
                <a:gd name="connsiteY7" fmla="*/ 1184321 h 1229429"/>
                <a:gd name="connsiteX8" fmla="*/ 1009641 w 1010280"/>
                <a:gd name="connsiteY8" fmla="*/ 1109909 h 1229429"/>
                <a:gd name="connsiteX9" fmla="*/ 982070 w 1010280"/>
                <a:gd name="connsiteY9" fmla="*/ 889266 h 1229429"/>
                <a:gd name="connsiteX10" fmla="*/ 928789 w 1010280"/>
                <a:gd name="connsiteY10" fmla="*/ 782927 h 1229429"/>
                <a:gd name="connsiteX11" fmla="*/ 787995 w 1010280"/>
                <a:gd name="connsiteY11" fmla="*/ 699070 h 1229429"/>
                <a:gd name="connsiteX12" fmla="*/ 791334 w 1010280"/>
                <a:gd name="connsiteY12" fmla="*/ 296054 h 1229429"/>
                <a:gd name="connsiteX13" fmla="*/ 781890 w 1010280"/>
                <a:gd name="connsiteY13" fmla="*/ 215536 h 1229429"/>
                <a:gd name="connsiteX14" fmla="*/ 630109 w 1010280"/>
                <a:gd name="connsiteY14" fmla="*/ 29777 h 1229429"/>
                <a:gd name="connsiteX15" fmla="*/ 592394 w 1010280"/>
                <a:gd name="connsiteY15" fmla="*/ 32957 h 1229429"/>
                <a:gd name="connsiteX16" fmla="*/ 590613 w 1010280"/>
                <a:gd name="connsiteY16" fmla="*/ 34229 h 1229429"/>
                <a:gd name="connsiteX17" fmla="*/ 583569 w 1010280"/>
                <a:gd name="connsiteY17" fmla="*/ 24387 h 1229429"/>
                <a:gd name="connsiteX18" fmla="*/ 552199 w 1010280"/>
                <a:gd name="connsiteY18" fmla="*/ 4257 h 1229429"/>
                <a:gd name="connsiteX19" fmla="*/ 318103 w 1010280"/>
                <a:gd name="connsiteY19" fmla="*/ 68907 h 1229429"/>
                <a:gd name="connsiteX20" fmla="*/ 219826 w 1010280"/>
                <a:gd name="connsiteY20" fmla="*/ 292047 h 1229429"/>
                <a:gd name="connsiteX21" fmla="*/ 222370 w 1010280"/>
                <a:gd name="connsiteY21" fmla="*/ 699086 h 1229429"/>
                <a:gd name="connsiteX22" fmla="*/ 81448 w 1010280"/>
                <a:gd name="connsiteY22" fmla="*/ 783006 h 1229429"/>
                <a:gd name="connsiteX23" fmla="*/ 28152 w 1010280"/>
                <a:gd name="connsiteY23" fmla="*/ 889345 h 1229429"/>
                <a:gd name="connsiteX24" fmla="*/ 613 w 1010280"/>
                <a:gd name="connsiteY24" fmla="*/ 1110100 h 1229429"/>
                <a:gd name="connsiteX25" fmla="*/ 33764 w 1010280"/>
                <a:gd name="connsiteY25" fmla="*/ 1184305 h 1229429"/>
                <a:gd name="connsiteX26" fmla="*/ 123472 w 1010280"/>
                <a:gd name="connsiteY26" fmla="*/ 1229414 h 1229429"/>
                <a:gd name="connsiteX27" fmla="*/ 123472 w 1010280"/>
                <a:gd name="connsiteY27" fmla="*/ 1195133 h 1229429"/>
                <a:gd name="connsiteX28" fmla="*/ 51620 w 1010280"/>
                <a:gd name="connsiteY28" fmla="*/ 1158039 h 1229429"/>
                <a:gd name="connsiteX29" fmla="*/ 32127 w 1010280"/>
                <a:gd name="connsiteY29" fmla="*/ 1113900 h 1229429"/>
                <a:gd name="connsiteX30" fmla="*/ 59872 w 1010280"/>
                <a:gd name="connsiteY30" fmla="*/ 892414 h 1229429"/>
                <a:gd name="connsiteX31" fmla="*/ 59999 w 1010280"/>
                <a:gd name="connsiteY31" fmla="*/ 890824 h 1229429"/>
                <a:gd name="connsiteX32" fmla="*/ 102086 w 1010280"/>
                <a:gd name="connsiteY32" fmla="*/ 807222 h 1229429"/>
                <a:gd name="connsiteX33" fmla="*/ 305813 w 1010280"/>
                <a:gd name="connsiteY33" fmla="*/ 699611 h 1229429"/>
                <a:gd name="connsiteX34" fmla="*/ 505071 w 1010280"/>
                <a:gd name="connsiteY34" fmla="*/ 747311 h 1229429"/>
                <a:gd name="connsiteX35" fmla="*/ 704330 w 1010280"/>
                <a:gd name="connsiteY35" fmla="*/ 699611 h 1229429"/>
                <a:gd name="connsiteX36" fmla="*/ 292648 w 1010280"/>
                <a:gd name="connsiteY36" fmla="*/ 670689 h 1229429"/>
                <a:gd name="connsiteX37" fmla="*/ 254090 w 1010280"/>
                <a:gd name="connsiteY37" fmla="*/ 685587 h 1229429"/>
                <a:gd name="connsiteX38" fmla="*/ 251626 w 1010280"/>
                <a:gd name="connsiteY38" fmla="*/ 291840 h 1229429"/>
                <a:gd name="connsiteX39" fmla="*/ 338726 w 1010280"/>
                <a:gd name="connsiteY39" fmla="*/ 93090 h 1229429"/>
                <a:gd name="connsiteX40" fmla="*/ 546602 w 1010280"/>
                <a:gd name="connsiteY40" fmla="*/ 35612 h 1229429"/>
                <a:gd name="connsiteX41" fmla="*/ 557636 w 1010280"/>
                <a:gd name="connsiteY41" fmla="*/ 42926 h 1229429"/>
                <a:gd name="connsiteX42" fmla="*/ 573902 w 1010280"/>
                <a:gd name="connsiteY42" fmla="*/ 65663 h 1229429"/>
                <a:gd name="connsiteX43" fmla="*/ 596051 w 1010280"/>
                <a:gd name="connsiteY43" fmla="*/ 69368 h 1229429"/>
                <a:gd name="connsiteX44" fmla="*/ 610758 w 1010280"/>
                <a:gd name="connsiteY44" fmla="*/ 58890 h 1229429"/>
                <a:gd name="connsiteX45" fmla="*/ 615846 w 1010280"/>
                <a:gd name="connsiteY45" fmla="*/ 58254 h 1229429"/>
                <a:gd name="connsiteX46" fmla="*/ 751123 w 1010280"/>
                <a:gd name="connsiteY46" fmla="*/ 223931 h 1229429"/>
                <a:gd name="connsiteX47" fmla="*/ 759471 w 1010280"/>
                <a:gd name="connsiteY47" fmla="*/ 295911 h 1229429"/>
                <a:gd name="connsiteX48" fmla="*/ 756291 w 1010280"/>
                <a:gd name="connsiteY48" fmla="*/ 685666 h 1229429"/>
                <a:gd name="connsiteX49" fmla="*/ 718830 w 1010280"/>
                <a:gd name="connsiteY49" fmla="*/ 671166 h 1229429"/>
                <a:gd name="connsiteX50" fmla="*/ 667950 w 1010280"/>
                <a:gd name="connsiteY50" fmla="*/ 650289 h 1229429"/>
                <a:gd name="connsiteX51" fmla="*/ 648171 w 1010280"/>
                <a:gd name="connsiteY51" fmla="*/ 620874 h 1229429"/>
                <a:gd name="connsiteX52" fmla="*/ 648171 w 1010280"/>
                <a:gd name="connsiteY52" fmla="*/ 567800 h 1229429"/>
                <a:gd name="connsiteX53" fmla="*/ 727671 w 1010280"/>
                <a:gd name="connsiteY53" fmla="*/ 397511 h 1229429"/>
                <a:gd name="connsiteX54" fmla="*/ 727671 w 1010280"/>
                <a:gd name="connsiteY54" fmla="*/ 318011 h 1229429"/>
                <a:gd name="connsiteX55" fmla="*/ 679971 w 1010280"/>
                <a:gd name="connsiteY55" fmla="*/ 270312 h 1229429"/>
                <a:gd name="connsiteX56" fmla="*/ 330172 w 1010280"/>
                <a:gd name="connsiteY56" fmla="*/ 270312 h 1229429"/>
                <a:gd name="connsiteX57" fmla="*/ 282472 w 1010280"/>
                <a:gd name="connsiteY57" fmla="*/ 318011 h 1229429"/>
                <a:gd name="connsiteX58" fmla="*/ 282472 w 1010280"/>
                <a:gd name="connsiteY58" fmla="*/ 397511 h 1229429"/>
                <a:gd name="connsiteX59" fmla="*/ 361844 w 1010280"/>
                <a:gd name="connsiteY59" fmla="*/ 567641 h 1229429"/>
                <a:gd name="connsiteX60" fmla="*/ 361844 w 1010280"/>
                <a:gd name="connsiteY60" fmla="*/ 620810 h 1229429"/>
                <a:gd name="connsiteX61" fmla="*/ 342160 w 1010280"/>
                <a:gd name="connsiteY61" fmla="*/ 650321 h 1229429"/>
                <a:gd name="connsiteX62" fmla="*/ 314272 w 1010280"/>
                <a:gd name="connsiteY62" fmla="*/ 397511 h 1229429"/>
                <a:gd name="connsiteX63" fmla="*/ 314272 w 1010280"/>
                <a:gd name="connsiteY63" fmla="*/ 318011 h 1229429"/>
                <a:gd name="connsiteX64" fmla="*/ 330172 w 1010280"/>
                <a:gd name="connsiteY64" fmla="*/ 302111 h 1229429"/>
                <a:gd name="connsiteX65" fmla="*/ 679971 w 1010280"/>
                <a:gd name="connsiteY65" fmla="*/ 302111 h 1229429"/>
                <a:gd name="connsiteX66" fmla="*/ 695871 w 1010280"/>
                <a:gd name="connsiteY66" fmla="*/ 318011 h 1229429"/>
                <a:gd name="connsiteX67" fmla="*/ 695871 w 1010280"/>
                <a:gd name="connsiteY67" fmla="*/ 397511 h 1229429"/>
                <a:gd name="connsiteX68" fmla="*/ 505071 w 1010280"/>
                <a:gd name="connsiteY68" fmla="*/ 588311 h 1229429"/>
                <a:gd name="connsiteX69" fmla="*/ 314272 w 1010280"/>
                <a:gd name="connsiteY69" fmla="*/ 397511 h 1229429"/>
                <a:gd name="connsiteX70" fmla="*/ 505071 w 1010280"/>
                <a:gd name="connsiteY70" fmla="*/ 715511 h 1229429"/>
                <a:gd name="connsiteX71" fmla="*/ 343146 w 1010280"/>
                <a:gd name="connsiteY71" fmla="*/ 684220 h 1229429"/>
                <a:gd name="connsiteX72" fmla="*/ 354276 w 1010280"/>
                <a:gd name="connsiteY72" fmla="*/ 679672 h 1229429"/>
                <a:gd name="connsiteX73" fmla="*/ 393771 w 1010280"/>
                <a:gd name="connsiteY73" fmla="*/ 620858 h 1229429"/>
                <a:gd name="connsiteX74" fmla="*/ 393771 w 1010280"/>
                <a:gd name="connsiteY74" fmla="*/ 589901 h 1229429"/>
                <a:gd name="connsiteX75" fmla="*/ 616371 w 1010280"/>
                <a:gd name="connsiteY75" fmla="*/ 590012 h 1229429"/>
                <a:gd name="connsiteX76" fmla="*/ 616371 w 1010280"/>
                <a:gd name="connsiteY76" fmla="*/ 620858 h 1229429"/>
                <a:gd name="connsiteX77" fmla="*/ 655819 w 1010280"/>
                <a:gd name="connsiteY77" fmla="*/ 679688 h 1229429"/>
                <a:gd name="connsiteX78" fmla="*/ 666949 w 1010280"/>
                <a:gd name="connsiteY78" fmla="*/ 684251 h 1229429"/>
                <a:gd name="connsiteX79" fmla="*/ 505071 w 1010280"/>
                <a:gd name="connsiteY79" fmla="*/ 715511 h 1229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010280" h="1229429">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w="15875"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name="connsiteX0" fmla="*/ 810898 w 922198"/>
                <a:gd name="connsiteY0" fmla="*/ 56286 h 508799"/>
                <a:gd name="connsiteX1" fmla="*/ 754295 w 922198"/>
                <a:gd name="connsiteY1" fmla="*/ 0 h 508799"/>
                <a:gd name="connsiteX2" fmla="*/ 754199 w 922198"/>
                <a:gd name="connsiteY2" fmla="*/ 0 h 508799"/>
                <a:gd name="connsiteX3" fmla="*/ 167649 w 922198"/>
                <a:gd name="connsiteY3" fmla="*/ 0 h 508799"/>
                <a:gd name="connsiteX4" fmla="*/ 111300 w 922198"/>
                <a:gd name="connsiteY4" fmla="*/ 56286 h 508799"/>
                <a:gd name="connsiteX5" fmla="*/ 111300 w 922198"/>
                <a:gd name="connsiteY5" fmla="*/ 416420 h 508799"/>
                <a:gd name="connsiteX6" fmla="*/ 0 w 922198"/>
                <a:gd name="connsiteY6" fmla="*/ 416420 h 508799"/>
                <a:gd name="connsiteX7" fmla="*/ 0 w 922198"/>
                <a:gd name="connsiteY7" fmla="*/ 452577 h 508799"/>
                <a:gd name="connsiteX8" fmla="*/ 56350 w 922198"/>
                <a:gd name="connsiteY8" fmla="*/ 508799 h 508799"/>
                <a:gd name="connsiteX9" fmla="*/ 866040 w 922198"/>
                <a:gd name="connsiteY9" fmla="*/ 508799 h 508799"/>
                <a:gd name="connsiteX10" fmla="*/ 922198 w 922198"/>
                <a:gd name="connsiteY10" fmla="*/ 452513 h 508799"/>
                <a:gd name="connsiteX11" fmla="*/ 922198 w 922198"/>
                <a:gd name="connsiteY11" fmla="*/ 416420 h 508799"/>
                <a:gd name="connsiteX12" fmla="*/ 810898 w 922198"/>
                <a:gd name="connsiteY12" fmla="*/ 416420 h 508799"/>
                <a:gd name="connsiteX13" fmla="*/ 890398 w 922198"/>
                <a:gd name="connsiteY13" fmla="*/ 448220 h 508799"/>
                <a:gd name="connsiteX14" fmla="*/ 890398 w 922198"/>
                <a:gd name="connsiteY14" fmla="*/ 452450 h 508799"/>
                <a:gd name="connsiteX15" fmla="*/ 865976 w 922198"/>
                <a:gd name="connsiteY15" fmla="*/ 476999 h 508799"/>
                <a:gd name="connsiteX16" fmla="*/ 56413 w 922198"/>
                <a:gd name="connsiteY16" fmla="*/ 476999 h 508799"/>
                <a:gd name="connsiteX17" fmla="*/ 31800 w 922198"/>
                <a:gd name="connsiteY17" fmla="*/ 452513 h 508799"/>
                <a:gd name="connsiteX18" fmla="*/ 31800 w 922198"/>
                <a:gd name="connsiteY18" fmla="*/ 448220 h 508799"/>
                <a:gd name="connsiteX19" fmla="*/ 143100 w 922198"/>
                <a:gd name="connsiteY19" fmla="*/ 448220 h 508799"/>
                <a:gd name="connsiteX20" fmla="*/ 143100 w 922198"/>
                <a:gd name="connsiteY20" fmla="*/ 56286 h 508799"/>
                <a:gd name="connsiteX21" fmla="*/ 167649 w 922198"/>
                <a:gd name="connsiteY21" fmla="*/ 31800 h 508799"/>
                <a:gd name="connsiteX22" fmla="*/ 754676 w 922198"/>
                <a:gd name="connsiteY22" fmla="*/ 31800 h 508799"/>
                <a:gd name="connsiteX23" fmla="*/ 779099 w 922198"/>
                <a:gd name="connsiteY23" fmla="*/ 56286 h 508799"/>
                <a:gd name="connsiteX24" fmla="*/ 779099 w 922198"/>
                <a:gd name="connsiteY24" fmla="*/ 448220 h 50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2198" h="508799">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w="1587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name="connsiteX0" fmla="*/ 0 w 103826"/>
                <a:gd name="connsiteY0" fmla="*/ 179988 h 192230"/>
                <a:gd name="connsiteX1" fmla="*/ 29415 w 103826"/>
                <a:gd name="connsiteY1" fmla="*/ 192231 h 192230"/>
                <a:gd name="connsiteX2" fmla="*/ 103827 w 103826"/>
                <a:gd name="connsiteY2" fmla="*/ 12243 h 192230"/>
                <a:gd name="connsiteX3" fmla="*/ 74571 w 103826"/>
                <a:gd name="connsiteY3" fmla="*/ 0 h 192230"/>
                <a:gd name="connsiteX4" fmla="*/ 0 w 103826"/>
                <a:gd name="connsiteY4" fmla="*/ 179988 h 192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6" h="192230">
                  <a:moveTo>
                    <a:pt x="0" y="179988"/>
                  </a:moveTo>
                  <a:lnTo>
                    <a:pt x="29415" y="192231"/>
                  </a:lnTo>
                  <a:lnTo>
                    <a:pt x="103827" y="12243"/>
                  </a:lnTo>
                  <a:lnTo>
                    <a:pt x="74571" y="0"/>
                  </a:lnTo>
                  <a:lnTo>
                    <a:pt x="0" y="179988"/>
                  </a:lnTo>
                  <a:close/>
                </a:path>
              </a:pathLst>
            </a:custGeom>
            <a:solidFill>
              <a:schemeClr val="accent2"/>
            </a:solidFill>
            <a:ln w="1587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name="connsiteX0" fmla="*/ 89199 w 111617"/>
                <a:gd name="connsiteY0" fmla="*/ 0 h 178397"/>
                <a:gd name="connsiteX1" fmla="*/ 0 w 111617"/>
                <a:gd name="connsiteY1" fmla="*/ 89199 h 178397"/>
                <a:gd name="connsiteX2" fmla="*/ 89199 w 111617"/>
                <a:gd name="connsiteY2" fmla="*/ 178398 h 178397"/>
                <a:gd name="connsiteX3" fmla="*/ 111618 w 111617"/>
                <a:gd name="connsiteY3" fmla="*/ 155979 h 178397"/>
                <a:gd name="connsiteX4" fmla="*/ 44997 w 111617"/>
                <a:gd name="connsiteY4" fmla="*/ 89199 h 178397"/>
                <a:gd name="connsiteX5" fmla="*/ 111618 w 111617"/>
                <a:gd name="connsiteY5" fmla="*/ 22419 h 178397"/>
                <a:gd name="connsiteX6" fmla="*/ 89199 w 111617"/>
                <a:gd name="connsiteY6" fmla="*/ 0 h 17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17" h="17839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w="1587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name="connsiteX0" fmla="*/ 0 w 111617"/>
                <a:gd name="connsiteY0" fmla="*/ 22419 h 178397"/>
                <a:gd name="connsiteX1" fmla="*/ 66621 w 111617"/>
                <a:gd name="connsiteY1" fmla="*/ 89199 h 178397"/>
                <a:gd name="connsiteX2" fmla="*/ 0 w 111617"/>
                <a:gd name="connsiteY2" fmla="*/ 155979 h 178397"/>
                <a:gd name="connsiteX3" fmla="*/ 22419 w 111617"/>
                <a:gd name="connsiteY3" fmla="*/ 178398 h 178397"/>
                <a:gd name="connsiteX4" fmla="*/ 111618 w 111617"/>
                <a:gd name="connsiteY4" fmla="*/ 89199 h 178397"/>
                <a:gd name="connsiteX5" fmla="*/ 22419 w 111617"/>
                <a:gd name="connsiteY5" fmla="*/ 0 h 178397"/>
                <a:gd name="connsiteX6" fmla="*/ 0 w 111617"/>
                <a:gd name="connsiteY6" fmla="*/ 22419 h 17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17" h="17839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w="15875" cap="flat">
              <a:noFill/>
              <a:prstDash val="solid"/>
              <a:miter/>
            </a:ln>
          </p:spPr>
          <p:txBody>
            <a:bodyPr rtlCol="0" anchor="ctr"/>
            <a:lstStyle/>
            <a:p>
              <a:endParaRPr lang="en-GB"/>
            </a:p>
          </p:txBody>
        </p:sp>
      </p:grpSp>
      <p:grpSp>
        <p:nvGrpSpPr>
          <p:cNvPr id="14" name="Graphic 6" descr="Programmer male outline">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name="connsiteX0" fmla="*/ 753548 w 1042264"/>
                <a:gd name="connsiteY0" fmla="*/ 711039 h 1239976"/>
                <a:gd name="connsiteX1" fmla="*/ 940543 w 1042264"/>
                <a:gd name="connsiteY1" fmla="*/ 807540 h 1239976"/>
                <a:gd name="connsiteX2" fmla="*/ 982148 w 1042264"/>
                <a:gd name="connsiteY2" fmla="*/ 890758 h 1239976"/>
                <a:gd name="connsiteX3" fmla="*/ 1010065 w 1042264"/>
                <a:gd name="connsiteY3" fmla="*/ 1119620 h 1239976"/>
                <a:gd name="connsiteX4" fmla="*/ 990369 w 1042264"/>
                <a:gd name="connsiteY4" fmla="*/ 1163935 h 1239976"/>
                <a:gd name="connsiteX5" fmla="*/ 902787 w 1042264"/>
                <a:gd name="connsiteY5" fmla="*/ 1206426 h 1239976"/>
                <a:gd name="connsiteX6" fmla="*/ 902787 w 1042264"/>
                <a:gd name="connsiteY6" fmla="*/ 1239951 h 1239976"/>
                <a:gd name="connsiteX7" fmla="*/ 1008118 w 1042264"/>
                <a:gd name="connsiteY7" fmla="*/ 1190316 h 1239976"/>
                <a:gd name="connsiteX8" fmla="*/ 1041648 w 1042264"/>
                <a:gd name="connsiteY8" fmla="*/ 1115877 h 1239976"/>
                <a:gd name="connsiteX9" fmla="*/ 1013924 w 1042264"/>
                <a:gd name="connsiteY9" fmla="*/ 889277 h 1239976"/>
                <a:gd name="connsiteX10" fmla="*/ 960418 w 1042264"/>
                <a:gd name="connsiteY10" fmla="*/ 782729 h 1239976"/>
                <a:gd name="connsiteX11" fmla="*/ 762215 w 1042264"/>
                <a:gd name="connsiteY11" fmla="*/ 680404 h 1239976"/>
                <a:gd name="connsiteX12" fmla="*/ 683954 w 1042264"/>
                <a:gd name="connsiteY12" fmla="*/ 648286 h 1239976"/>
                <a:gd name="connsiteX13" fmla="*/ 664227 w 1042264"/>
                <a:gd name="connsiteY13" fmla="*/ 618865 h 1239976"/>
                <a:gd name="connsiteX14" fmla="*/ 664227 w 1042264"/>
                <a:gd name="connsiteY14" fmla="*/ 571998 h 1239976"/>
                <a:gd name="connsiteX15" fmla="*/ 759658 w 1042264"/>
                <a:gd name="connsiteY15" fmla="*/ 381630 h 1239976"/>
                <a:gd name="connsiteX16" fmla="*/ 759658 w 1042264"/>
                <a:gd name="connsiteY16" fmla="*/ 335539 h 1239976"/>
                <a:gd name="connsiteX17" fmla="*/ 785588 w 1042264"/>
                <a:gd name="connsiteY17" fmla="*/ 340964 h 1239976"/>
                <a:gd name="connsiteX18" fmla="*/ 801488 w 1042264"/>
                <a:gd name="connsiteY18" fmla="*/ 325064 h 1239976"/>
                <a:gd name="connsiteX19" fmla="*/ 800674 w 1042264"/>
                <a:gd name="connsiteY19" fmla="*/ 320041 h 1239976"/>
                <a:gd name="connsiteX20" fmla="*/ 784572 w 1042264"/>
                <a:gd name="connsiteY20" fmla="*/ 271705 h 1239976"/>
                <a:gd name="connsiteX21" fmla="*/ 767736 w 1042264"/>
                <a:gd name="connsiteY21" fmla="*/ 204386 h 1239976"/>
                <a:gd name="connsiteX22" fmla="*/ 630932 w 1042264"/>
                <a:gd name="connsiteY22" fmla="*/ 27995 h 1239976"/>
                <a:gd name="connsiteX23" fmla="*/ 595607 w 1042264"/>
                <a:gd name="connsiteY23" fmla="*/ 30596 h 1239976"/>
                <a:gd name="connsiteX24" fmla="*/ 590809 w 1042264"/>
                <a:gd name="connsiteY24" fmla="*/ 23478 h 1239976"/>
                <a:gd name="connsiteX25" fmla="*/ 562240 w 1042264"/>
                <a:gd name="connsiteY25" fmla="*/ 4053 h 1239976"/>
                <a:gd name="connsiteX26" fmla="*/ 280041 w 1042264"/>
                <a:gd name="connsiteY26" fmla="*/ 182810 h 1239976"/>
                <a:gd name="connsiteX27" fmla="*/ 269547 w 1042264"/>
                <a:gd name="connsiteY27" fmla="*/ 249590 h 1239976"/>
                <a:gd name="connsiteX28" fmla="*/ 269399 w 1042264"/>
                <a:gd name="connsiteY28" fmla="*/ 273348 h 1239976"/>
                <a:gd name="connsiteX29" fmla="*/ 255920 w 1042264"/>
                <a:gd name="connsiteY29" fmla="*/ 337995 h 1239976"/>
                <a:gd name="connsiteX30" fmla="*/ 226308 w 1042264"/>
                <a:gd name="connsiteY30" fmla="*/ 407127 h 1239976"/>
                <a:gd name="connsiteX31" fmla="*/ 234657 w 1042264"/>
                <a:gd name="connsiteY31" fmla="*/ 428005 h 1239976"/>
                <a:gd name="connsiteX32" fmla="*/ 240920 w 1042264"/>
                <a:gd name="connsiteY32" fmla="*/ 429291 h 1239976"/>
                <a:gd name="connsiteX33" fmla="*/ 244600 w 1042264"/>
                <a:gd name="connsiteY33" fmla="*/ 428857 h 1239976"/>
                <a:gd name="connsiteX34" fmla="*/ 285571 w 1042264"/>
                <a:gd name="connsiteY34" fmla="*/ 417980 h 1239976"/>
                <a:gd name="connsiteX35" fmla="*/ 377949 w 1042264"/>
                <a:gd name="connsiteY35" fmla="*/ 571906 h 1239976"/>
                <a:gd name="connsiteX36" fmla="*/ 377949 w 1042264"/>
                <a:gd name="connsiteY36" fmla="*/ 618865 h 1239976"/>
                <a:gd name="connsiteX37" fmla="*/ 358221 w 1042264"/>
                <a:gd name="connsiteY37" fmla="*/ 648280 h 1239976"/>
                <a:gd name="connsiteX38" fmla="*/ 279432 w 1042264"/>
                <a:gd name="connsiteY38" fmla="*/ 680620 h 1239976"/>
                <a:gd name="connsiteX39" fmla="*/ 82091 w 1042264"/>
                <a:gd name="connsiteY39" fmla="*/ 782512 h 1239976"/>
                <a:gd name="connsiteX40" fmla="*/ 28312 w 1042264"/>
                <a:gd name="connsiteY40" fmla="*/ 889277 h 1239976"/>
                <a:gd name="connsiteX41" fmla="*/ 603 w 1042264"/>
                <a:gd name="connsiteY41" fmla="*/ 1115995 h 1239976"/>
                <a:gd name="connsiteX42" fmla="*/ 34167 w 1042264"/>
                <a:gd name="connsiteY42" fmla="*/ 1190324 h 1239976"/>
                <a:gd name="connsiteX43" fmla="*/ 139583 w 1042264"/>
                <a:gd name="connsiteY43" fmla="*/ 1239977 h 1239976"/>
                <a:gd name="connsiteX44" fmla="*/ 139583 w 1042264"/>
                <a:gd name="connsiteY44" fmla="*/ 1206452 h 1239976"/>
                <a:gd name="connsiteX45" fmla="*/ 51909 w 1042264"/>
                <a:gd name="connsiteY45" fmla="*/ 1163935 h 1239976"/>
                <a:gd name="connsiteX46" fmla="*/ 32182 w 1042264"/>
                <a:gd name="connsiteY46" fmla="*/ 1119733 h 1239976"/>
                <a:gd name="connsiteX47" fmla="*/ 59968 w 1042264"/>
                <a:gd name="connsiteY47" fmla="*/ 892364 h 1239976"/>
                <a:gd name="connsiteX48" fmla="*/ 60084 w 1042264"/>
                <a:gd name="connsiteY48" fmla="*/ 890774 h 1239976"/>
                <a:gd name="connsiteX49" fmla="*/ 101953 w 1042264"/>
                <a:gd name="connsiteY49" fmla="*/ 807346 h 1239976"/>
                <a:gd name="connsiteX50" fmla="*/ 288619 w 1042264"/>
                <a:gd name="connsiteY50" fmla="*/ 711080 h 1239976"/>
                <a:gd name="connsiteX51" fmla="*/ 321691 w 1042264"/>
                <a:gd name="connsiteY51" fmla="*/ 699486 h 1239976"/>
                <a:gd name="connsiteX52" fmla="*/ 521130 w 1042264"/>
                <a:gd name="connsiteY52" fmla="*/ 747345 h 1239976"/>
                <a:gd name="connsiteX53" fmla="*/ 720532 w 1042264"/>
                <a:gd name="connsiteY53" fmla="*/ 699486 h 1239976"/>
                <a:gd name="connsiteX54" fmla="*/ 285149 w 1042264"/>
                <a:gd name="connsiteY54" fmla="*/ 350529 h 1239976"/>
                <a:gd name="connsiteX55" fmla="*/ 301208 w 1042264"/>
                <a:gd name="connsiteY55" fmla="*/ 273545 h 1239976"/>
                <a:gd name="connsiteX56" fmla="*/ 301356 w 1042264"/>
                <a:gd name="connsiteY56" fmla="*/ 249795 h 1239976"/>
                <a:gd name="connsiteX57" fmla="*/ 310276 w 1042264"/>
                <a:gd name="connsiteY57" fmla="*/ 192685 h 1239976"/>
                <a:gd name="connsiteX58" fmla="*/ 519286 w 1042264"/>
                <a:gd name="connsiteY58" fmla="*/ 31792 h 1239976"/>
                <a:gd name="connsiteX59" fmla="*/ 556381 w 1042264"/>
                <a:gd name="connsiteY59" fmla="*/ 35309 h 1239976"/>
                <a:gd name="connsiteX60" fmla="*/ 564432 w 1042264"/>
                <a:gd name="connsiteY60" fmla="*/ 41233 h 1239976"/>
                <a:gd name="connsiteX61" fmla="*/ 578617 w 1042264"/>
                <a:gd name="connsiteY61" fmla="*/ 62288 h 1239976"/>
                <a:gd name="connsiteX62" fmla="*/ 600686 w 1042264"/>
                <a:gd name="connsiteY62" fmla="*/ 66595 h 1239976"/>
                <a:gd name="connsiteX63" fmla="*/ 601403 w 1042264"/>
                <a:gd name="connsiteY63" fmla="*/ 66083 h 1239976"/>
                <a:gd name="connsiteX64" fmla="*/ 614204 w 1042264"/>
                <a:gd name="connsiteY64" fmla="*/ 56404 h 1239976"/>
                <a:gd name="connsiteX65" fmla="*/ 616045 w 1042264"/>
                <a:gd name="connsiteY65" fmla="*/ 56086 h 1239976"/>
                <a:gd name="connsiteX66" fmla="*/ 736529 w 1042264"/>
                <a:gd name="connsiteY66" fmla="*/ 210512 h 1239976"/>
                <a:gd name="connsiteX67" fmla="*/ 736537 w 1042264"/>
                <a:gd name="connsiteY67" fmla="*/ 210512 h 1239976"/>
                <a:gd name="connsiteX68" fmla="*/ 754400 w 1042264"/>
                <a:gd name="connsiteY68" fmla="*/ 281760 h 1239976"/>
                <a:gd name="connsiteX69" fmla="*/ 760907 w 1042264"/>
                <a:gd name="connsiteY69" fmla="*/ 301293 h 1239976"/>
                <a:gd name="connsiteX70" fmla="*/ 666461 w 1042264"/>
                <a:gd name="connsiteY70" fmla="*/ 198898 h 1239976"/>
                <a:gd name="connsiteX71" fmla="*/ 653798 w 1042264"/>
                <a:gd name="connsiteY71" fmla="*/ 191460 h 1239976"/>
                <a:gd name="connsiteX72" fmla="*/ 640442 w 1042264"/>
                <a:gd name="connsiteY72" fmla="*/ 197578 h 1239976"/>
                <a:gd name="connsiteX73" fmla="*/ 268388 w 1042264"/>
                <a:gd name="connsiteY73" fmla="*/ 389657 h 1239976"/>
                <a:gd name="connsiteX74" fmla="*/ 316472 w 1042264"/>
                <a:gd name="connsiteY74" fmla="*/ 408830 h 1239976"/>
                <a:gd name="connsiteX75" fmla="*/ 651437 w 1042264"/>
                <a:gd name="connsiteY75" fmla="*/ 233647 h 1239976"/>
                <a:gd name="connsiteX76" fmla="*/ 727863 w 1042264"/>
                <a:gd name="connsiteY76" fmla="*/ 317281 h 1239976"/>
                <a:gd name="connsiteX77" fmla="*/ 727863 w 1042264"/>
                <a:gd name="connsiteY77" fmla="*/ 381626 h 1239976"/>
                <a:gd name="connsiteX78" fmla="*/ 521399 w 1042264"/>
                <a:gd name="connsiteY78" fmla="*/ 588334 h 1239976"/>
                <a:gd name="connsiteX79" fmla="*/ 316472 w 1042264"/>
                <a:gd name="connsiteY79" fmla="*/ 408826 h 1239976"/>
                <a:gd name="connsiteX80" fmla="*/ 521141 w 1042264"/>
                <a:gd name="connsiteY80" fmla="*/ 715529 h 1239976"/>
                <a:gd name="connsiteX81" fmla="*/ 357028 w 1042264"/>
                <a:gd name="connsiteY81" fmla="*/ 683139 h 1239976"/>
                <a:gd name="connsiteX82" fmla="*/ 370286 w 1042264"/>
                <a:gd name="connsiteY82" fmla="*/ 677697 h 1239976"/>
                <a:gd name="connsiteX83" fmla="*/ 409741 w 1042264"/>
                <a:gd name="connsiteY83" fmla="*/ 618867 h 1239976"/>
                <a:gd name="connsiteX84" fmla="*/ 409741 w 1042264"/>
                <a:gd name="connsiteY84" fmla="*/ 592186 h 1239976"/>
                <a:gd name="connsiteX85" fmla="*/ 632427 w 1042264"/>
                <a:gd name="connsiteY85" fmla="*/ 592425 h 1239976"/>
                <a:gd name="connsiteX86" fmla="*/ 632427 w 1042264"/>
                <a:gd name="connsiteY86" fmla="*/ 618868 h 1239976"/>
                <a:gd name="connsiteX87" fmla="*/ 671875 w 1042264"/>
                <a:gd name="connsiteY87" fmla="*/ 677698 h 1239976"/>
                <a:gd name="connsiteX88" fmla="*/ 685178 w 1042264"/>
                <a:gd name="connsiteY88" fmla="*/ 683160 h 1239976"/>
                <a:gd name="connsiteX89" fmla="*/ 521141 w 1042264"/>
                <a:gd name="connsiteY89" fmla="*/ 715529 h 123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042264" h="1239976">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w="1587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name="connsiteX0" fmla="*/ 810895 w 922195"/>
                <a:gd name="connsiteY0" fmla="*/ 56286 h 508799"/>
                <a:gd name="connsiteX1" fmla="*/ 754293 w 922195"/>
                <a:gd name="connsiteY1" fmla="*/ 0 h 508799"/>
                <a:gd name="connsiteX2" fmla="*/ 754136 w 922195"/>
                <a:gd name="connsiteY2" fmla="*/ 0 h 508799"/>
                <a:gd name="connsiteX3" fmla="*/ 167586 w 922195"/>
                <a:gd name="connsiteY3" fmla="*/ 0 h 508799"/>
                <a:gd name="connsiteX4" fmla="*/ 111300 w 922195"/>
                <a:gd name="connsiteY4" fmla="*/ 56286 h 508799"/>
                <a:gd name="connsiteX5" fmla="*/ 111300 w 922195"/>
                <a:gd name="connsiteY5" fmla="*/ 416420 h 508799"/>
                <a:gd name="connsiteX6" fmla="*/ 0 w 922195"/>
                <a:gd name="connsiteY6" fmla="*/ 416420 h 508799"/>
                <a:gd name="connsiteX7" fmla="*/ 0 w 922195"/>
                <a:gd name="connsiteY7" fmla="*/ 452577 h 508799"/>
                <a:gd name="connsiteX8" fmla="*/ 56284 w 922195"/>
                <a:gd name="connsiteY8" fmla="*/ 508799 h 508799"/>
                <a:gd name="connsiteX9" fmla="*/ 865971 w 922195"/>
                <a:gd name="connsiteY9" fmla="*/ 508799 h 508799"/>
                <a:gd name="connsiteX10" fmla="*/ 922195 w 922195"/>
                <a:gd name="connsiteY10" fmla="*/ 452513 h 508799"/>
                <a:gd name="connsiteX11" fmla="*/ 922195 w 922195"/>
                <a:gd name="connsiteY11" fmla="*/ 416420 h 508799"/>
                <a:gd name="connsiteX12" fmla="*/ 810895 w 922195"/>
                <a:gd name="connsiteY12" fmla="*/ 416420 h 508799"/>
                <a:gd name="connsiteX13" fmla="*/ 890395 w 922195"/>
                <a:gd name="connsiteY13" fmla="*/ 448220 h 508799"/>
                <a:gd name="connsiteX14" fmla="*/ 890395 w 922195"/>
                <a:gd name="connsiteY14" fmla="*/ 452453 h 508799"/>
                <a:gd name="connsiteX15" fmla="*/ 865909 w 922195"/>
                <a:gd name="connsiteY15" fmla="*/ 476999 h 508799"/>
                <a:gd name="connsiteX16" fmla="*/ 56346 w 922195"/>
                <a:gd name="connsiteY16" fmla="*/ 476999 h 508799"/>
                <a:gd name="connsiteX17" fmla="*/ 31797 w 922195"/>
                <a:gd name="connsiteY17" fmla="*/ 452513 h 508799"/>
                <a:gd name="connsiteX18" fmla="*/ 31797 w 922195"/>
                <a:gd name="connsiteY18" fmla="*/ 448220 h 508799"/>
                <a:gd name="connsiteX19" fmla="*/ 143097 w 922195"/>
                <a:gd name="connsiteY19" fmla="*/ 448220 h 508799"/>
                <a:gd name="connsiteX20" fmla="*/ 143097 w 922195"/>
                <a:gd name="connsiteY20" fmla="*/ 56286 h 508799"/>
                <a:gd name="connsiteX21" fmla="*/ 167583 w 922195"/>
                <a:gd name="connsiteY21" fmla="*/ 31800 h 508799"/>
                <a:gd name="connsiteX22" fmla="*/ 754609 w 922195"/>
                <a:gd name="connsiteY22" fmla="*/ 31800 h 508799"/>
                <a:gd name="connsiteX23" fmla="*/ 779095 w 922195"/>
                <a:gd name="connsiteY23" fmla="*/ 56286 h 508799"/>
                <a:gd name="connsiteX24" fmla="*/ 779095 w 922195"/>
                <a:gd name="connsiteY24" fmla="*/ 448220 h 50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2195" h="508799">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w="1587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name="connsiteX0" fmla="*/ 89199 w 111617"/>
                <a:gd name="connsiteY0" fmla="*/ 0 h 178397"/>
                <a:gd name="connsiteX1" fmla="*/ 0 w 111617"/>
                <a:gd name="connsiteY1" fmla="*/ 89199 h 178397"/>
                <a:gd name="connsiteX2" fmla="*/ 89199 w 111617"/>
                <a:gd name="connsiteY2" fmla="*/ 178398 h 178397"/>
                <a:gd name="connsiteX3" fmla="*/ 111618 w 111617"/>
                <a:gd name="connsiteY3" fmla="*/ 155979 h 178397"/>
                <a:gd name="connsiteX4" fmla="*/ 44997 w 111617"/>
                <a:gd name="connsiteY4" fmla="*/ 89199 h 178397"/>
                <a:gd name="connsiteX5" fmla="*/ 111618 w 111617"/>
                <a:gd name="connsiteY5" fmla="*/ 22419 h 178397"/>
                <a:gd name="connsiteX6" fmla="*/ 89199 w 111617"/>
                <a:gd name="connsiteY6" fmla="*/ 0 h 17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17" h="17839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w="1587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name="connsiteX0" fmla="*/ 0 w 111617"/>
                <a:gd name="connsiteY0" fmla="*/ 22419 h 178397"/>
                <a:gd name="connsiteX1" fmla="*/ 66621 w 111617"/>
                <a:gd name="connsiteY1" fmla="*/ 89199 h 178397"/>
                <a:gd name="connsiteX2" fmla="*/ 0 w 111617"/>
                <a:gd name="connsiteY2" fmla="*/ 155979 h 178397"/>
                <a:gd name="connsiteX3" fmla="*/ 22419 w 111617"/>
                <a:gd name="connsiteY3" fmla="*/ 178398 h 178397"/>
                <a:gd name="connsiteX4" fmla="*/ 111618 w 111617"/>
                <a:gd name="connsiteY4" fmla="*/ 89199 h 178397"/>
                <a:gd name="connsiteX5" fmla="*/ 22419 w 111617"/>
                <a:gd name="connsiteY5" fmla="*/ 0 h 178397"/>
                <a:gd name="connsiteX6" fmla="*/ 0 w 111617"/>
                <a:gd name="connsiteY6" fmla="*/ 22419 h 17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17" h="17839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w="1587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name="connsiteX0" fmla="*/ 0 w 103826"/>
                <a:gd name="connsiteY0" fmla="*/ 179988 h 192230"/>
                <a:gd name="connsiteX1" fmla="*/ 29415 w 103826"/>
                <a:gd name="connsiteY1" fmla="*/ 192231 h 192230"/>
                <a:gd name="connsiteX2" fmla="*/ 103827 w 103826"/>
                <a:gd name="connsiteY2" fmla="*/ 12243 h 192230"/>
                <a:gd name="connsiteX3" fmla="*/ 74571 w 103826"/>
                <a:gd name="connsiteY3" fmla="*/ 0 h 192230"/>
                <a:gd name="connsiteX4" fmla="*/ 0 w 103826"/>
                <a:gd name="connsiteY4" fmla="*/ 179988 h 192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6" h="192230">
                  <a:moveTo>
                    <a:pt x="0" y="179988"/>
                  </a:moveTo>
                  <a:lnTo>
                    <a:pt x="29415" y="192231"/>
                  </a:lnTo>
                  <a:lnTo>
                    <a:pt x="103827" y="12243"/>
                  </a:lnTo>
                  <a:lnTo>
                    <a:pt x="74571" y="0"/>
                  </a:lnTo>
                  <a:lnTo>
                    <a:pt x="0" y="179988"/>
                  </a:lnTo>
                  <a:close/>
                </a:path>
              </a:pathLst>
            </a:custGeom>
            <a:solidFill>
              <a:schemeClr val="accent2"/>
            </a:solidFill>
            <a:ln w="15875" cap="flat">
              <a:noFill/>
              <a:prstDash val="solid"/>
              <a:miter/>
            </a:ln>
          </p:spPr>
          <p:txBody>
            <a:bodyPr rtlCol="0" anchor="ctr"/>
            <a:lstStyle/>
            <a:p>
              <a:endParaRPr lang="en-GB"/>
            </a:p>
          </p:txBody>
        </p:sp>
      </p:grpSp>
      <p:pic>
        <p:nvPicPr>
          <p:cNvPr id="20" name="Picture 19" descr="Logo, company name&#10;&#10;Description automatically generated">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wrap="square" rtlCol="0">
            <a:spAutoFit/>
          </a:bodyPr>
          <a:lstStyle/>
          <a:p>
            <a:pPr algn="ctr">
              <a:buClr>
                <a:srgbClr val="008CCF"/>
              </a:buClr>
            </a:pPr>
            <a:r>
              <a:rPr lang="es-ES" sz="2400"/>
              <a:t>Global Public Good</a:t>
            </a:r>
          </a:p>
        </p:txBody>
      </p:sp>
      <p:pic>
        <p:nvPicPr>
          <p:cNvPr id="38" name="Graphic 37" descr="Arrow: Slight curve with solid fill">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489817" flipV="1">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wrap="square" rtlCol="0">
            <a:spAutoFit/>
          </a:bodyPr>
          <a:lstStyle/>
          <a:p>
            <a:pPr marL="342900" indent="-342900" algn="l">
              <a:buClr>
                <a:srgbClr val="FF8F02"/>
              </a:buClr>
              <a:buFont typeface="Rubik" pitchFamily="2" charset="-79"/>
              <a:buChar char="•"/>
            </a:pPr>
            <a:r>
              <a:rPr lang="es-ES" sz="2400" dirty="0" err="1"/>
              <a:t>Best</a:t>
            </a:r>
            <a:r>
              <a:rPr lang="es-ES" sz="2400" dirty="0"/>
              <a:t> </a:t>
            </a:r>
            <a:r>
              <a:rPr lang="es-ES" sz="2400" dirty="0" err="1"/>
              <a:t>practice</a:t>
            </a:r>
            <a:r>
              <a:rPr lang="es-ES" sz="2400" dirty="0"/>
              <a:t> </a:t>
            </a:r>
            <a:r>
              <a:rPr lang="es-ES" sz="2400" dirty="0" err="1"/>
              <a:t>through</a:t>
            </a:r>
            <a:r>
              <a:rPr lang="es-ES" sz="2400" dirty="0"/>
              <a:t> </a:t>
            </a:r>
            <a:r>
              <a:rPr lang="es-ES" sz="2400" dirty="0" err="1"/>
              <a:t>intervention</a:t>
            </a:r>
            <a:endParaRPr lang="es-ES" sz="2400" dirty="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wrap="square" rtlCol="0">
            <a:spAutoFit/>
          </a:bodyPr>
          <a:lstStyle/>
          <a:p>
            <a:pPr marL="342900" indent="-342900" algn="l">
              <a:buClr>
                <a:srgbClr val="FF8F02"/>
              </a:buClr>
              <a:buFont typeface="Rubik" pitchFamily="2" charset="-79"/>
              <a:buChar char="•"/>
            </a:pPr>
            <a:r>
              <a:rPr lang="es-ES" sz="2400" dirty="0" err="1"/>
              <a:t>Assess</a:t>
            </a:r>
            <a:r>
              <a:rPr lang="es-ES" sz="2400" dirty="0"/>
              <a:t> and </a:t>
            </a:r>
            <a:r>
              <a:rPr lang="es-ES" sz="2400" dirty="0" err="1"/>
              <a:t>evaluate</a:t>
            </a:r>
            <a:r>
              <a:rPr lang="es-ES" sz="2400" dirty="0"/>
              <a:t> </a:t>
            </a:r>
            <a:r>
              <a:rPr lang="es-ES" sz="2400"/>
              <a:t>DHIS2 </a:t>
            </a:r>
            <a:r>
              <a:rPr lang="es-ES" sz="2400" dirty="0"/>
              <a:t>i</a:t>
            </a:r>
            <a:r>
              <a:rPr lang="es-ES" sz="2400"/>
              <a:t>mplementations</a:t>
            </a:r>
            <a:endParaRPr lang="es-ES" sz="2400" dirty="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wrap="square" rtlCol="0">
            <a:spAutoFit/>
          </a:bodyPr>
          <a:lstStyle/>
          <a:p>
            <a:pPr marL="342900" indent="-342900" algn="l">
              <a:buClr>
                <a:srgbClr val="FF8F02"/>
              </a:buClr>
              <a:buFont typeface="Rubik" pitchFamily="2" charset="-79"/>
              <a:buChar char="•"/>
            </a:pPr>
            <a:r>
              <a:rPr lang="es-ES" sz="2400" dirty="0"/>
              <a:t>Explore new </a:t>
            </a:r>
            <a:r>
              <a:rPr lang="es-ES" sz="2400" dirty="0" err="1"/>
              <a:t>domains</a:t>
            </a:r>
            <a:r>
              <a:rPr lang="es-ES" sz="2400" dirty="0"/>
              <a:t> and </a:t>
            </a:r>
            <a:r>
              <a:rPr lang="es-ES" sz="2400" dirty="0" err="1"/>
              <a:t>challenges</a:t>
            </a:r>
            <a:endParaRPr lang="es-ES" sz="2400" dirty="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wrap="square" rtlCol="0">
            <a:spAutoFit/>
          </a:bodyPr>
          <a:lstStyle/>
          <a:p>
            <a:pPr marL="342900" indent="-342900" algn="l">
              <a:buClr>
                <a:srgbClr val="FF8F02"/>
              </a:buClr>
              <a:buFont typeface="Rubik" pitchFamily="2" charset="-79"/>
              <a:buChar char="•"/>
            </a:pPr>
            <a:r>
              <a:rPr lang="es-ES" sz="2400" dirty="0" err="1"/>
              <a:t>Document</a:t>
            </a:r>
            <a:r>
              <a:rPr lang="es-ES" sz="2400" dirty="0"/>
              <a:t> </a:t>
            </a:r>
            <a:r>
              <a:rPr lang="es-ES" sz="2400" dirty="0" err="1"/>
              <a:t>findings</a:t>
            </a:r>
            <a:r>
              <a:rPr lang="es-ES" sz="2400" dirty="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wrap="square" rtlCol="0">
            <a:spAutoFit/>
          </a:bodyPr>
          <a:lstStyle/>
          <a:p>
            <a:pPr marL="342900" indent="-342900" algn="l">
              <a:buClr>
                <a:srgbClr val="FF8F02"/>
              </a:buClr>
              <a:buFont typeface="Rubik" pitchFamily="2" charset="-79"/>
              <a:buChar char="•"/>
            </a:pPr>
            <a:r>
              <a:rPr lang="es-ES" sz="2400" dirty="0" err="1"/>
              <a:t>Action</a:t>
            </a:r>
            <a:r>
              <a:rPr lang="es-ES" sz="2400" dirty="0"/>
              <a:t> </a:t>
            </a:r>
            <a:r>
              <a:rPr lang="es-ES" sz="2400" dirty="0" err="1"/>
              <a:t>research</a:t>
            </a:r>
            <a:endParaRPr lang="es-ES" sz="2400" dirty="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id="6" name="Graphic 5" descr="Programmer female outline">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id="22" name="Graphic 21" descr="Programmer male outline">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HISP Groups</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name="adj" fmla="val 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wrap="square" rtlCol="0">
            <a:spAutoFit/>
          </a:bodyPr>
          <a:lstStyle/>
          <a:p>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spd="med" p14:dur="700" advClick="0" advTm="39312">
        <p:fade/>
      </p:transition>
    </mc:Choice>
    <mc:Fallback>
      <p:transition spd="med" advClick="0" advTm="393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anim calcmode="lin" valueType="num">
                                      <p:cBhvr>
                                        <p:cTn id="28" dur="500" fill="hold"/>
                                        <p:tgtEl>
                                          <p:spTgt spid="45"/>
                                        </p:tgtEl>
                                        <p:attrNameLst>
                                          <p:attrName>ppt_x</p:attrName>
                                        </p:attrNameLst>
                                      </p:cBhvr>
                                      <p:tavLst>
                                        <p:tav tm="0">
                                          <p:val>
                                            <p:strVal val="#ppt_x"/>
                                          </p:val>
                                        </p:tav>
                                        <p:tav tm="100000">
                                          <p:val>
                                            <p:strVal val="#ppt_x"/>
                                          </p:val>
                                        </p:tav>
                                      </p:tavLst>
                                    </p:anim>
                                    <p:anim calcmode="lin" valueType="num">
                                      <p:cBhvr>
                                        <p:cTn id="2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anim calcmode="lin" valueType="num">
                                      <p:cBhvr>
                                        <p:cTn id="35" dur="500" fill="hold"/>
                                        <p:tgtEl>
                                          <p:spTgt spid="41"/>
                                        </p:tgtEl>
                                        <p:attrNameLst>
                                          <p:attrName>ppt_x</p:attrName>
                                        </p:attrNameLst>
                                      </p:cBhvr>
                                      <p:tavLst>
                                        <p:tav tm="0">
                                          <p:val>
                                            <p:strVal val="#ppt_x"/>
                                          </p:val>
                                        </p:tav>
                                        <p:tav tm="100000">
                                          <p:val>
                                            <p:strVal val="#ppt_x"/>
                                          </p:val>
                                        </p:tav>
                                      </p:tavLst>
                                    </p:anim>
                                    <p:anim calcmode="lin" valueType="num">
                                      <p:cBhvr>
                                        <p:cTn id="36" dur="5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anim calcmode="lin" valueType="num">
                                      <p:cBhvr>
                                        <p:cTn id="42" dur="500" fill="hold"/>
                                        <p:tgtEl>
                                          <p:spTgt spid="42"/>
                                        </p:tgtEl>
                                        <p:attrNameLst>
                                          <p:attrName>ppt_x</p:attrName>
                                        </p:attrNameLst>
                                      </p:cBhvr>
                                      <p:tavLst>
                                        <p:tav tm="0">
                                          <p:val>
                                            <p:strVal val="#ppt_x"/>
                                          </p:val>
                                        </p:tav>
                                        <p:tav tm="100000">
                                          <p:val>
                                            <p:strVal val="#ppt_x"/>
                                          </p:val>
                                        </p:tav>
                                      </p:tavLst>
                                    </p:anim>
                                    <p:anim calcmode="lin" valueType="num">
                                      <p:cBhvr>
                                        <p:cTn id="43"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anim calcmode="lin" valueType="num">
                                      <p:cBhvr>
                                        <p:cTn id="49" dur="500" fill="hold"/>
                                        <p:tgtEl>
                                          <p:spTgt spid="43"/>
                                        </p:tgtEl>
                                        <p:attrNameLst>
                                          <p:attrName>ppt_x</p:attrName>
                                        </p:attrNameLst>
                                      </p:cBhvr>
                                      <p:tavLst>
                                        <p:tav tm="0">
                                          <p:val>
                                            <p:strVal val="#ppt_x"/>
                                          </p:val>
                                        </p:tav>
                                        <p:tav tm="100000">
                                          <p:val>
                                            <p:strVal val="#ppt_x"/>
                                          </p:val>
                                        </p:tav>
                                      </p:tavLst>
                                    </p:anim>
                                    <p:anim calcmode="lin" valueType="num">
                                      <p:cBhvr>
                                        <p:cTn id="50"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anim calcmode="lin" valueType="num">
                                      <p:cBhvr>
                                        <p:cTn id="56" dur="500" fill="hold"/>
                                        <p:tgtEl>
                                          <p:spTgt spid="44"/>
                                        </p:tgtEl>
                                        <p:attrNameLst>
                                          <p:attrName>ppt_x</p:attrName>
                                        </p:attrNameLst>
                                      </p:cBhvr>
                                      <p:tavLst>
                                        <p:tav tm="0">
                                          <p:val>
                                            <p:strVal val="#ppt_x"/>
                                          </p:val>
                                        </p:tav>
                                        <p:tav tm="100000">
                                          <p:val>
                                            <p:strVal val="#ppt_x"/>
                                          </p:val>
                                        </p:tav>
                                      </p:tavLst>
                                    </p:anim>
                                    <p:anim calcmode="lin" valueType="num">
                                      <p:cBhvr>
                                        <p:cTn id="57"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26" grpId="0" animBg="1"/>
      <p:bldP spid="28"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a:r>
              <a:rPr lang="en-GB" dirty="0"/>
              <a:t>Software requirements, development and testing</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HISP Groups</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name="adj" fmla="val 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wrap="square" rtlCol="0">
            <a:spAutoFit/>
          </a:bodyPr>
          <a:lstStyle/>
          <a:p>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wrap="square" rtlCol="0">
            <a:spAutoFit/>
          </a:bodyPr>
          <a:lstStyle/>
          <a:p>
            <a:pPr marL="342900" indent="-342900" algn="l">
              <a:buClr>
                <a:srgbClr val="FF8F02"/>
              </a:buClr>
              <a:buFont typeface="Rubik" pitchFamily="2" charset="-79"/>
              <a:buChar char="•"/>
            </a:pPr>
            <a:r>
              <a:rPr lang="es-ES" sz="2400"/>
              <a:t>Software development</a:t>
            </a:r>
            <a:endParaRPr lang="es-ES" sz="2400" dirty="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wrap="square" rtlCol="0">
            <a:spAutoFit/>
          </a:bodyPr>
          <a:lstStyle/>
          <a:p>
            <a:pPr marL="342900" indent="-342900" algn="l">
              <a:buClr>
                <a:srgbClr val="FF8F02"/>
              </a:buClr>
              <a:buFont typeface="Rubik" pitchFamily="2" charset="-79"/>
              <a:buChar char="•"/>
            </a:pPr>
            <a:r>
              <a:rPr lang="es-ES" sz="2400"/>
              <a:t>Software requirements</a:t>
            </a:r>
            <a:endParaRPr lang="es-ES" sz="2400" dirty="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wrap="square" rtlCol="0">
            <a:spAutoFit/>
          </a:bodyPr>
          <a:lstStyle/>
          <a:p>
            <a:pPr marL="342900" indent="-342900" algn="l">
              <a:buClr>
                <a:srgbClr val="FF8F02"/>
              </a:buClr>
              <a:buFont typeface="Rubik" pitchFamily="2" charset="-79"/>
              <a:buChar char="•"/>
            </a:pPr>
            <a:r>
              <a:rPr lang="es-ES" sz="2400"/>
              <a:t>Field testing of DHIS2 releases</a:t>
            </a:r>
            <a:endParaRPr lang="es-ES" sz="2400" dirty="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wrap="square" rtlCol="0">
            <a:spAutoFit/>
          </a:bodyPr>
          <a:lstStyle/>
          <a:p>
            <a:pPr marL="342900" indent="-342900" algn="l">
              <a:buClr>
                <a:srgbClr val="FF8F02"/>
              </a:buClr>
              <a:buFont typeface="Rubik" pitchFamily="2" charset="-79"/>
              <a:buChar char="•"/>
            </a:pPr>
            <a:r>
              <a:rPr lang="es-ES" sz="2400"/>
              <a:t>Input and feedback</a:t>
            </a:r>
            <a:endParaRPr lang="es-ES" sz="2400" dirty="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spd="med" advClick="0" advTm="35400">
        <p159:morph option="byObject"/>
      </p:transition>
    </mc:Choice>
    <mc:Fallback>
      <p:transition spd="med" advClick="0" advTm="354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